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72" r:id="rId4"/>
    <p:sldId id="283" r:id="rId5"/>
    <p:sldId id="276" r:id="rId6"/>
    <p:sldId id="277" r:id="rId7"/>
    <p:sldId id="285" r:id="rId8"/>
    <p:sldId id="264" r:id="rId9"/>
    <p:sldId id="279" r:id="rId10"/>
    <p:sldId id="278" r:id="rId11"/>
    <p:sldId id="280" r:id="rId12"/>
    <p:sldId id="266" r:id="rId13"/>
    <p:sldId id="275" r:id="rId14"/>
    <p:sldId id="284" r:id="rId15"/>
    <p:sldId id="273" r:id="rId16"/>
    <p:sldId id="274" r:id="rId17"/>
    <p:sldId id="301" r:id="rId18"/>
    <p:sldId id="292" r:id="rId19"/>
    <p:sldId id="291" r:id="rId20"/>
    <p:sldId id="293" r:id="rId21"/>
    <p:sldId id="287" r:id="rId22"/>
    <p:sldId id="282" r:id="rId23"/>
    <p:sldId id="265" r:id="rId24"/>
    <p:sldId id="295" r:id="rId25"/>
    <p:sldId id="296" r:id="rId26"/>
    <p:sldId id="297" r:id="rId27"/>
    <p:sldId id="298" r:id="rId28"/>
    <p:sldId id="299" r:id="rId29"/>
    <p:sldId id="300" r:id="rId30"/>
    <p:sldId id="302" r:id="rId31"/>
    <p:sldId id="286" r:id="rId32"/>
    <p:sldId id="267" r:id="rId33"/>
    <p:sldId id="268" r:id="rId34"/>
    <p:sldId id="269" r:id="rId35"/>
    <p:sldId id="270" r:id="rId36"/>
    <p:sldId id="271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00"/>
    <a:srgbClr val="FFAB00"/>
    <a:srgbClr val="FFB80D"/>
    <a:srgbClr val="FFC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41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1D656-227F-EF5B-F3DE-B05D96613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F1FB0C-1344-0104-9802-12136DE5E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77B98-0B2B-75E2-7F5E-D40BAD43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7E6E90-5B77-3D9C-8B66-B6FC8265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EDE4BD-BCA8-842A-0108-BC2B6C2E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21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C1D34-92C3-6A1D-204E-6877085D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4171AC-6E3E-96AE-2928-4F7FB5BEF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766899-219F-564C-AFBE-CE3879E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9E8424-3346-9220-9552-719FAAAF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7B9A63-3844-8F2A-5A36-169762DF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69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C8397B-BDCB-1B14-296B-932C3EECB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16EB75-1F61-7F92-7E13-F9E7B1E23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9DD854-3548-5E3C-19A4-F30550E8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850204-5900-1FE0-B926-6E736EAF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B49C7B-0C9B-30FB-C8EA-A21F274B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11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C35A4-CD41-AE03-AF4A-398E54F9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AA648E-D6A3-3471-FDE5-338306EE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4B57C9-5C7D-35BF-58C8-5E3F7D12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FDBD5C-0697-3CAB-65BC-B174EBE1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79D063-D0B9-16C5-E9DB-B97EC291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51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CA3D2-2290-C0B5-1905-B5B41D6C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EF345D-C00F-F01E-6159-624C0B3DD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4D854B-BF2D-4211-584C-0F377D4E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4977B3-0A86-AFB9-B88E-9694A3AE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576348-5CAF-045F-07B6-2B2BD83E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6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95B27-A404-B1A6-7EB7-AEB6B926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B0358D-F61A-13E5-E4CE-68830DD13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699B69-8422-F14B-9316-E9CE23506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7A75E1-A572-3AC9-7C9F-E9827E67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8BAEB3-BBB2-B64F-1076-5FBE4739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8EFF5C-A0D2-1A09-DA6B-99F78300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0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15716-92DB-2AF7-7BF6-13125443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90D4DC-DA04-6A03-0654-8BEBDFB7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30F10F-5756-57D8-0ED5-C5D6427A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74DC91-7207-FB8B-543C-60D0BFEC7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51195F-2DDE-A423-8E0D-AAC1A3B1D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B06193-9B59-36DC-975C-6F1F1703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B470E6-B0F1-500A-1794-12CAF67E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70B37F-8D2A-0B9F-860B-47F28C93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25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3AC0D-30A3-5E03-682F-76288B01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366A1D-0A32-638E-4D1C-9A744652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FAA8DF-F40C-4C6B-4794-C48445F2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0F51D8-9F8F-DBF9-F83A-2A25347B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4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4FE73A-B143-9FCF-169A-A6179D9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855EBD-9768-527B-457C-F4256B3D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5DA642-DA0C-2A1E-452C-3048EF73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62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A279B-2528-C8F7-172F-E145CA3A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DDE044-5CA5-DE74-FD34-CB6B092BD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D408C7-F0AF-D55B-1DC5-33BA29BB0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EAF6F5-6ECD-7F80-FECD-D03060E0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88BB37-92F4-00E7-7DD5-965C9F67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1FE4CE-B8D4-B0A0-F590-17B3A012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83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846F1-438A-F8E2-C29E-412BD236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3ADBBE-A327-0989-6CAF-FA8A097E2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8E1147-75A3-AF03-DC86-C212EB124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36A61A-788E-91EC-B5AE-BDC73783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1DBA5E-DF0C-75BF-46B5-52360EA6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B00433-C745-B0B4-06A6-1E2152C2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1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A593F-1DD2-02C9-D518-3BFD45CC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EBC77-AF80-D95E-9C73-D49E91568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F55EA4-DF4C-8500-ACF4-2FAA50294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8D644-9C83-534F-A3BB-BCD2BB3B4F38}" type="datetimeFigureOut">
              <a:rPr lang="ru-RU" smtClean="0"/>
              <a:t>29.09.2022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D9E954-5B8F-3250-89CD-3D3292D8F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C1996-AE64-BD2A-4FCF-9E962CFA8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0673A-6010-504C-895E-334403A1E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5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.jpe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0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3.png"/><Relationship Id="rId7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タイトル 1">
            <a:extLst>
              <a:ext uri="{FF2B5EF4-FFF2-40B4-BE49-F238E27FC236}">
                <a16:creationId xmlns:a16="http://schemas.microsoft.com/office/drawing/2014/main" id="{7D253380-E7F8-7342-9A85-542964A0ED87}"/>
              </a:ext>
            </a:extLst>
          </p:cNvPr>
          <p:cNvSpPr txBox="1"/>
          <p:nvPr/>
        </p:nvSpPr>
        <p:spPr>
          <a:xfrm>
            <a:off x="-16312" y="1059951"/>
            <a:ext cx="12208311" cy="86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2800" dirty="0"/>
              <a:t>ОСНОВНЫЕ</a:t>
            </a:r>
            <a:r>
              <a:rPr lang="en-US" sz="2800" dirty="0"/>
              <a:t> </a:t>
            </a:r>
            <a:r>
              <a:rPr lang="ru-RU" sz="2800" dirty="0"/>
              <a:t>ПОЛОЖЕНИЯ</a:t>
            </a:r>
            <a:r>
              <a:rPr lang="en-US" sz="2800" dirty="0"/>
              <a:t> </a:t>
            </a:r>
            <a:r>
              <a:rPr lang="ru-RU" sz="2800" dirty="0"/>
              <a:t>ПРОХОЖДЕНИЯ </a:t>
            </a:r>
          </a:p>
          <a:p>
            <a:r>
              <a:rPr lang="ru-RU" sz="2800" dirty="0"/>
              <a:t>КРИТИЧЕСКОЙ ЭНЕРГИИ СКАЧКОМ</a:t>
            </a:r>
          </a:p>
        </p:txBody>
      </p:sp>
      <p:sp>
        <p:nvSpPr>
          <p:cNvPr id="5" name="正方形/長方形 43">
            <a:extLst>
              <a:ext uri="{FF2B5EF4-FFF2-40B4-BE49-F238E27FC236}">
                <a16:creationId xmlns:a16="http://schemas.microsoft.com/office/drawing/2014/main" id="{C84E3F7E-CE17-6B45-8D45-87F6E3C4D6F2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88ae095048.jpg" descr="88ae095048.jpg">
            <a:extLst>
              <a:ext uri="{FF2B5EF4-FFF2-40B4-BE49-F238E27FC236}">
                <a16:creationId xmlns:a16="http://schemas.microsoft.com/office/drawing/2014/main" id="{E9FE5472-0A5E-9846-973C-4C0BEED8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3" y="4556304"/>
            <a:ext cx="1549141" cy="1519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88ae095048.jpg" descr="88ae095048.jpg">
            <a:extLst>
              <a:ext uri="{FF2B5EF4-FFF2-40B4-BE49-F238E27FC236}">
                <a16:creationId xmlns:a16="http://schemas.microsoft.com/office/drawing/2014/main" id="{6603913E-50E4-4145-AA73-9EFCB4EE50C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スライド番号プレースホルダー 16">
            <a:extLst>
              <a:ext uri="{FF2B5EF4-FFF2-40B4-BE49-F238E27FC236}">
                <a16:creationId xmlns:a16="http://schemas.microsoft.com/office/drawing/2014/main" id="{EA40B8CD-CE30-1545-BC28-53797952D62F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1" name="字幕 2">
            <a:extLst>
              <a:ext uri="{FF2B5EF4-FFF2-40B4-BE49-F238E27FC236}">
                <a16:creationId xmlns:a16="http://schemas.microsoft.com/office/drawing/2014/main" id="{95A75770-51B0-624D-A24E-A8BBD1D75B8B}"/>
              </a:ext>
            </a:extLst>
          </p:cNvPr>
          <p:cNvSpPr txBox="1">
            <a:spLocks/>
          </p:cNvSpPr>
          <p:nvPr/>
        </p:nvSpPr>
        <p:spPr>
          <a:xfrm>
            <a:off x="2782599" y="5108939"/>
            <a:ext cx="6614800" cy="97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Д. (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  <a:endParaRPr lang="ru-RU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29 сентября 2022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B72596A-10D8-134B-A1E9-D565E4142C40}"/>
              </a:ext>
            </a:extLst>
          </p:cNvPr>
          <p:cNvCxnSpPr>
            <a:cxnSpLocks/>
          </p:cNvCxnSpPr>
          <p:nvPr/>
        </p:nvCxnSpPr>
        <p:spPr>
          <a:xfrm>
            <a:off x="0" y="3113689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日付プレースホルダー 14">
            <a:extLst>
              <a:ext uri="{FF2B5EF4-FFF2-40B4-BE49-F238E27FC236}">
                <a16:creationId xmlns:a16="http://schemas.microsoft.com/office/drawing/2014/main" id="{36AFCDF4-6733-F642-ABCD-CFA4895BCBB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68246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6E74B0-ACD7-C36C-FD60-2B6DFFFE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16" y="2330551"/>
            <a:ext cx="3771900" cy="322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61D154-081E-8E6A-E0E5-21C4FBF741FC}"/>
                  </a:ext>
                </a:extLst>
              </p:cNvPr>
              <p:cNvSpPr/>
              <p:nvPr/>
            </p:nvSpPr>
            <p:spPr>
              <a:xfrm>
                <a:off x="-16312" y="150404"/>
                <a:ext cx="1220831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3200" b="1" dirty="0">
                    <a:solidFill>
                      <a:srgbClr val="130C77"/>
                    </a:solidFill>
                    <a:ea typeface="Adobe Gothic Std B" panose="020B0800000000000000" pitchFamily="34" charset="-128"/>
                    <a:cs typeface="Adobe Hebrew" panose="02040503050201020203" pitchFamily="18" charset="-79"/>
                  </a:rPr>
                  <a:t>Изменение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Adobe Gothic Std B" panose="020B0800000000000000" pitchFamily="34" charset="-128"/>
                            <a:cs typeface="Adobe Hebrew" panose="02040503050201020203" pitchFamily="18" charset="-79"/>
                          </a:rPr>
                        </m:ctrlPr>
                      </m:sSubPr>
                      <m:e>
                        <m:r>
                          <a:rPr lang="ru-RU" sz="3200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𝜶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Adobe Gothic Std B" panose="020B0800000000000000" pitchFamily="34" charset="-128"/>
                            <a:cs typeface="Adobe Hebrew" panose="02040503050201020203" pitchFamily="18" charset="-79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130C77"/>
                    </a:solidFill>
                    <a:ea typeface="Adobe Gothic Std B" panose="020B0800000000000000" pitchFamily="34" charset="-128"/>
                    <a:cs typeface="Adobe Hebrew" panose="02040503050201020203" pitchFamily="18" charset="-79"/>
                  </a:rPr>
                  <a:t> </a:t>
                </a:r>
                <a:r>
                  <a:rPr lang="ru-RU" sz="3200" b="1" dirty="0">
                    <a:solidFill>
                      <a:srgbClr val="130C77"/>
                    </a:solidFill>
                    <a:ea typeface="Adobe Gothic Std B" panose="020B0800000000000000" pitchFamily="34" charset="-128"/>
                    <a:cs typeface="Adobe Hebrew" panose="02040503050201020203" pitchFamily="18" charset="-79"/>
                  </a:rPr>
                  <a:t>при осуществлении скачка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D61D154-081E-8E6A-E0E5-21C4FBF74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12" y="150404"/>
                <a:ext cx="12208311" cy="584775"/>
              </a:xfrm>
              <a:prstGeom prst="rect">
                <a:avLst/>
              </a:prstGeom>
              <a:blipFill>
                <a:blip r:embed="rId4"/>
                <a:stretch>
                  <a:fillRect t="-14894" b="-29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E64E79-9FF4-9AEB-4396-2E5A09547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40" y="2451201"/>
            <a:ext cx="7061200" cy="298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99322-0CD4-B2C7-34B0-D29E683BE3F9}"/>
              </a:ext>
            </a:extLst>
          </p:cNvPr>
          <p:cNvSpPr txBox="1"/>
          <p:nvPr/>
        </p:nvSpPr>
        <p:spPr>
          <a:xfrm>
            <a:off x="431240" y="1819802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для </a:t>
            </a:r>
            <a:r>
              <a:rPr lang="en-US" dirty="0"/>
              <a:t>0,44 x 0,44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FCABE-E3F7-0814-B8A1-54870BA108D8}"/>
              </a:ext>
            </a:extLst>
          </p:cNvPr>
          <p:cNvSpPr txBox="1"/>
          <p:nvPr/>
        </p:nvSpPr>
        <p:spPr>
          <a:xfrm>
            <a:off x="431240" y="5959836"/>
            <a:ext cx="117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dobe Naskh Medium" pitchFamily="2" charset="-78"/>
                <a:cs typeface="Adobe Naskh Medium" pitchFamily="2" charset="-78"/>
              </a:rPr>
              <a:t>PTC/MADX</a:t>
            </a:r>
            <a:endParaRPr lang="en-US" sz="1800" dirty="0">
              <a:effectLst/>
              <a:latin typeface="Adobe Naskh Medium" pitchFamily="2" charset="-78"/>
              <a:cs typeface="Adobe Naskh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092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F9FF05-E4D3-A1D7-93A5-2EE457F6A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" y="1871696"/>
            <a:ext cx="4055405" cy="321897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Динамическая апертура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(1)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DCECBA-4FA3-5A46-AACF-C83480604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8" y="2320282"/>
            <a:ext cx="2412000" cy="17216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795AD6-B981-6C46-B075-D52092367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35" y="2334284"/>
            <a:ext cx="2412000" cy="17060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E715BD9-88D0-CC49-BD2E-FA4151FF2D01}"/>
              </a:ext>
            </a:extLst>
          </p:cNvPr>
          <p:cNvCxnSpPr>
            <a:cxnSpLocks/>
          </p:cNvCxnSpPr>
          <p:nvPr/>
        </p:nvCxnSpPr>
        <p:spPr>
          <a:xfrm>
            <a:off x="3810090" y="3118673"/>
            <a:ext cx="2521148" cy="25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D13BFC5-2A42-444D-B105-AAA40CACD3E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96533" y="3894672"/>
            <a:ext cx="4434706" cy="12564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C82241A6-97D7-BFCD-997C-D0A82E041A5B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C59A106-D7AA-1492-5B0F-39C3D3B10070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38E926-58E6-1797-B477-BC13268B92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9" y="4277266"/>
            <a:ext cx="2414832" cy="17477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FEC3CB-EE31-04EF-71F2-D67F025125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37" y="4234761"/>
            <a:ext cx="2476897" cy="17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Динамическая апертура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(2)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DCECBA-4FA3-5A46-AACF-C83480604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09" y="2843348"/>
            <a:ext cx="2412000" cy="17216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795AD6-B981-6C46-B075-D520923674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6" y="2857350"/>
            <a:ext cx="2412000" cy="170608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1D02BD2-CDC5-D64E-8FFC-75FD31342E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8" y="4595286"/>
            <a:ext cx="2412000" cy="170836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C35CDA-6508-5A43-A8A1-F52013256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79" y="985433"/>
            <a:ext cx="2412000" cy="171533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223177-C9B3-7147-8B58-488BC0235C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4609224"/>
            <a:ext cx="2412000" cy="171995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75B5E4-A1BC-7C42-93B0-E51915DBC5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6" y="988608"/>
            <a:ext cx="2412000" cy="171962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35AFE75-70F4-3D43-BF29-A0B7795D28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6" y="2351181"/>
            <a:ext cx="3807423" cy="3060946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E715BD9-88D0-CC49-BD2E-FA4151FF2D0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85261" y="3678246"/>
            <a:ext cx="2521148" cy="25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D13BFC5-2A42-444D-B105-AAA40CACD3E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660073" y="4119022"/>
            <a:ext cx="3671165" cy="1330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06A0075-1925-DF4B-B7ED-1A3E4A0A54E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660073" y="1843100"/>
            <a:ext cx="3596806" cy="14203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C82241A6-97D7-BFCD-997C-D0A82E041A5B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C59A106-D7AA-1492-5B0F-39C3D3B10070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97533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Формализм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459EC-8E64-D218-28D4-E83B5259811E}"/>
              </a:ext>
            </a:extLst>
          </p:cNvPr>
          <p:cNvSpPr txBox="1"/>
          <p:nvPr/>
        </p:nvSpPr>
        <p:spPr>
          <a:xfrm>
            <a:off x="109291" y="5521054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Hans </a:t>
            </a:r>
            <a:r>
              <a:rPr lang="en-US" sz="1600" dirty="0" err="1">
                <a:effectLst/>
                <a:latin typeface="Adobe Naskh Medium" pitchFamily="2" charset="-78"/>
                <a:cs typeface="Adobe Naskh Medium" pitchFamily="2" charset="-78"/>
              </a:rPr>
              <a:t>Stockhorst</a:t>
            </a:r>
            <a:endParaRPr lang="en-US" sz="1600" dirty="0">
              <a:effectLst/>
              <a:latin typeface="Adobe Naskh Medium" pitchFamily="2" charset="-78"/>
              <a:cs typeface="Adobe Naskh Medium" pitchFamily="2" charset="-78"/>
            </a:endParaRP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Beam Cooling at COSY and HESR</a:t>
            </a: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Theory and Simulation – Part 1 Theory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FB5FA-3C86-2080-3152-EC940475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078923"/>
            <a:ext cx="5651500" cy="876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F7BF86-1A6C-4FEC-BADE-88FECD6B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67" y="1900590"/>
            <a:ext cx="23114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99C414-937B-4AE1-E655-78060617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64" y="2301221"/>
            <a:ext cx="4521200" cy="1092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921C13-0EAE-DF58-28B8-151BB583B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7" y="3603876"/>
            <a:ext cx="5918200" cy="11811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DF3B03-4C42-AD51-39FC-8C79A41C5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43" y="1078923"/>
            <a:ext cx="5981700" cy="1346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FAEA9FE-923E-017F-AFED-2060FD217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443" y="2671100"/>
            <a:ext cx="5880100" cy="12319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E1E4BD-DF1E-8DD0-EE84-49BB33201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543" y="4003931"/>
            <a:ext cx="5842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Сепаратиста в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Barrier Bucket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995708-CE55-0358-C1BA-3816BBB7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817" y="1166952"/>
            <a:ext cx="4449021" cy="446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459EC-8E64-D218-28D4-E83B5259811E}"/>
              </a:ext>
            </a:extLst>
          </p:cNvPr>
          <p:cNvSpPr txBox="1"/>
          <p:nvPr/>
        </p:nvSpPr>
        <p:spPr>
          <a:xfrm>
            <a:off x="109291" y="5521054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Hans </a:t>
            </a:r>
            <a:r>
              <a:rPr lang="en-US" sz="1600" dirty="0" err="1">
                <a:effectLst/>
                <a:latin typeface="Adobe Naskh Medium" pitchFamily="2" charset="-78"/>
                <a:cs typeface="Adobe Naskh Medium" pitchFamily="2" charset="-78"/>
              </a:rPr>
              <a:t>Stockhorst</a:t>
            </a:r>
            <a:endParaRPr lang="en-US" sz="1600" dirty="0">
              <a:effectLst/>
              <a:latin typeface="Adobe Naskh Medium" pitchFamily="2" charset="-78"/>
              <a:cs typeface="Adobe Naskh Medium" pitchFamily="2" charset="-78"/>
            </a:endParaRP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Beam Cooling at COSY and HESR</a:t>
            </a: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Theory and Simulation – Part 1 Theory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7DB4AF-9135-A11C-F384-737CEE5D5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91" y="1310867"/>
            <a:ext cx="4364955" cy="3867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F91D0-4C2C-D414-93CD-F863105DDE02}"/>
              </a:ext>
            </a:extLst>
          </p:cNvPr>
          <p:cNvSpPr txBox="1"/>
          <p:nvPr/>
        </p:nvSpPr>
        <p:spPr>
          <a:xfrm>
            <a:off x="9001497" y="573378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Сепаратриса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F60E1-4F3B-2F88-8F22-037FA127901F}"/>
              </a:ext>
            </a:extLst>
          </p:cNvPr>
          <p:cNvSpPr txBox="1"/>
          <p:nvPr/>
        </p:nvSpPr>
        <p:spPr>
          <a:xfrm>
            <a:off x="3594368" y="5640607"/>
            <a:ext cx="43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ВЧ</a:t>
            </a:r>
          </a:p>
        </p:txBody>
      </p:sp>
    </p:spTree>
    <p:extLst>
      <p:ext uri="{BB962C8B-B14F-4D97-AF65-F5344CB8AC3E}">
        <p14:creationId xmlns:p14="http://schemas.microsoft.com/office/powerpoint/2010/main" val="2752152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FA9ED1-5571-1636-9E47-21B1BFF8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196" y="1155592"/>
            <a:ext cx="6616700" cy="4953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56F75C-2B0C-4D52-D9DC-EF6C884A24B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Влияние пространственного заряда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(1)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AA04A-5B28-2366-246D-3A7D5C52326A}"/>
              </a:ext>
            </a:extLst>
          </p:cNvPr>
          <p:cNvSpPr txBox="1"/>
          <p:nvPr/>
        </p:nvSpPr>
        <p:spPr>
          <a:xfrm>
            <a:off x="109291" y="5521054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J. Wei and S. Y. Lee</a:t>
            </a: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SPACE CHARGE EFFECT AT TRANSITION ENERGY AND</a:t>
            </a: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THE TRANSFER OF R.F. SYSTEM AT TOP ENERGY</a:t>
            </a:r>
          </a:p>
        </p:txBody>
      </p:sp>
    </p:spTree>
    <p:extLst>
      <p:ext uri="{BB962C8B-B14F-4D97-AF65-F5344CB8AC3E}">
        <p14:creationId xmlns:p14="http://schemas.microsoft.com/office/powerpoint/2010/main" val="312067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A8EC4-EE66-109C-5A14-04BF86C0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1" y="1062606"/>
            <a:ext cx="5792745" cy="39973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4C085-AC03-8ED1-659D-93B7A5B08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021" y="3061273"/>
            <a:ext cx="5846724" cy="3236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9BB2-A4F9-959C-794E-C02C0660E6D6}"/>
              </a:ext>
            </a:extLst>
          </p:cNvPr>
          <p:cNvSpPr txBox="1"/>
          <p:nvPr/>
        </p:nvSpPr>
        <p:spPr>
          <a:xfrm>
            <a:off x="109291" y="5521054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J. Wei and S. Y. Lee</a:t>
            </a: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SPACE CHARGE EFFECT AT TRANSITION ENERGY AND</a:t>
            </a:r>
          </a:p>
          <a:p>
            <a:r>
              <a:rPr lang="en-US" sz="1600" dirty="0">
                <a:effectLst/>
                <a:latin typeface="Adobe Naskh Medium" pitchFamily="2" charset="-78"/>
                <a:cs typeface="Adobe Naskh Medium" pitchFamily="2" charset="-78"/>
              </a:rPr>
              <a:t>THE TRANSFER OF R.F. SYSTEM AT TOP ENERGY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Влияние пространственного заряда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(2)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sp>
        <p:nvSpPr>
          <p:cNvPr id="4" name="Рамка 3">
            <a:extLst>
              <a:ext uri="{FF2B5EF4-FFF2-40B4-BE49-F238E27FC236}">
                <a16:creationId xmlns:a16="http://schemas.microsoft.com/office/drawing/2014/main" id="{2286A789-C3A2-A697-DE63-A1D9F78B09CB}"/>
              </a:ext>
            </a:extLst>
          </p:cNvPr>
          <p:cNvSpPr/>
          <p:nvPr/>
        </p:nvSpPr>
        <p:spPr>
          <a:xfrm>
            <a:off x="7707085" y="4892634"/>
            <a:ext cx="2505693" cy="53438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8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4975282" y="0"/>
            <a:ext cx="0" cy="6431239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7956" y="2430228"/>
            <a:ext cx="4975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Получение гистограммы распределения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18BB13-98E1-95DB-DCA3-4626621A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12" y="52976"/>
            <a:ext cx="5127780" cy="63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51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4975282" y="0"/>
            <a:ext cx="0" cy="6431239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7956" y="2430228"/>
            <a:ext cx="4975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Нахождение матрицы Грамма по полученной гистограмме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3D401F-3C7F-5B8B-9E08-D1D8FA37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07" y="44351"/>
            <a:ext cx="4742369" cy="63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Получаем разложение по требуемому многочлену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F147D3-B7C2-9EE0-437E-D3048C08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7" y="930712"/>
            <a:ext cx="5215583" cy="5357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3A804A-002C-ACF7-4C2E-DB541538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77" y="994226"/>
            <a:ext cx="5168900" cy="33518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573177-3676-18AF-7659-54A38ECA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577" y="5220112"/>
            <a:ext cx="5168900" cy="97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78916-683E-FABB-4C37-A79ECE838376}"/>
              </a:ext>
            </a:extLst>
          </p:cNvPr>
          <p:cNvSpPr txBox="1"/>
          <p:nvPr/>
        </p:nvSpPr>
        <p:spPr>
          <a:xfrm>
            <a:off x="6237577" y="4724877"/>
            <a:ext cx="516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Вызов процедур в основной программе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514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Критическая энергия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05EE8E8-83FB-3544-A6E9-95F44E379215}"/>
                  </a:ext>
                </a:extLst>
              </p:cNvPr>
              <p:cNvSpPr/>
              <p:nvPr/>
            </p:nvSpPr>
            <p:spPr>
              <a:xfrm>
                <a:off x="5732440" y="2300893"/>
                <a:ext cx="1501245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05EE8E8-83FB-3544-A6E9-95F44E379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40" y="2300893"/>
                <a:ext cx="1501245" cy="674480"/>
              </a:xfrm>
              <a:prstGeom prst="rect">
                <a:avLst/>
              </a:prstGeom>
              <a:blipFill>
                <a:blip r:embed="rId3"/>
                <a:stretch>
                  <a:fillRect t="-61111" r="-1695" b="-9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BBE3453-8802-1647-9E7F-93B6B4C77D39}"/>
                  </a:ext>
                </a:extLst>
              </p:cNvPr>
              <p:cNvSpPr/>
              <p:nvPr/>
            </p:nvSpPr>
            <p:spPr>
              <a:xfrm>
                <a:off x="2210264" y="2298796"/>
                <a:ext cx="1286378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BBE3453-8802-1647-9E7F-93B6B4C77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64" y="2298796"/>
                <a:ext cx="1286378" cy="674480"/>
              </a:xfrm>
              <a:prstGeom prst="rect">
                <a:avLst/>
              </a:prstGeom>
              <a:blipFill>
                <a:blip r:embed="rId4"/>
                <a:stretch>
                  <a:fillRect t="-62963" r="-990" b="-9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545C3E-1361-E140-AC5A-54A3427E9B63}"/>
              </a:ext>
            </a:extLst>
          </p:cNvPr>
          <p:cNvSpPr txBox="1"/>
          <p:nvPr/>
        </p:nvSpPr>
        <p:spPr>
          <a:xfrm>
            <a:off x="2611698" y="1661349"/>
            <a:ext cx="61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MCF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0AE31-CC07-9B43-8A64-DCEC1E00EF6D}"/>
              </a:ext>
            </a:extLst>
          </p:cNvPr>
          <p:cNvSpPr txBox="1"/>
          <p:nvPr/>
        </p:nvSpPr>
        <p:spPr>
          <a:xfrm>
            <a:off x="5914221" y="1661349"/>
            <a:ext cx="11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Slip-factor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DBA967-3374-894F-BA1D-43B8354E3D42}"/>
                  </a:ext>
                </a:extLst>
              </p:cNvPr>
              <p:cNvSpPr txBox="1"/>
              <p:nvPr/>
            </p:nvSpPr>
            <p:spPr>
              <a:xfrm>
                <a:off x="539554" y="1060731"/>
                <a:ext cx="957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Увеличение энергии частиц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/>
                  <a:t> 1) изменение импульса частиц</a:t>
                </a:r>
                <a:r>
                  <a:rPr lang="en-US" dirty="0"/>
                  <a:t>; 2) </a:t>
                </a:r>
                <a:r>
                  <a:rPr lang="ru-RU" dirty="0"/>
                  <a:t>изменение длины траектории.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DBA967-3374-894F-BA1D-43B8354E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4" y="1060731"/>
                <a:ext cx="9571851" cy="369332"/>
              </a:xfrm>
              <a:prstGeom prst="rect">
                <a:avLst/>
              </a:prstGeom>
              <a:blipFill>
                <a:blip r:embed="rId5"/>
                <a:stretch>
                  <a:fillRect l="-530" t="-6667" r="-13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9E513D-6BCE-F243-8B44-844D025DEB60}"/>
                  </a:ext>
                </a:extLst>
              </p:cNvPr>
              <p:cNvSpPr/>
              <p:nvPr/>
            </p:nvSpPr>
            <p:spPr>
              <a:xfrm>
                <a:off x="9316361" y="2287786"/>
                <a:ext cx="1330749" cy="656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9E513D-6BCE-F243-8B44-844D025DE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61" y="2287786"/>
                <a:ext cx="1330749" cy="6560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1241982-4854-8A4B-ACA1-A54444A6DA16}"/>
                  </a:ext>
                </a:extLst>
              </p:cNvPr>
              <p:cNvSpPr/>
              <p:nvPr/>
            </p:nvSpPr>
            <p:spPr>
              <a:xfrm>
                <a:off x="5215314" y="3355545"/>
                <a:ext cx="2458942" cy="667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1241982-4854-8A4B-ACA1-A54444A6D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14" y="3355545"/>
                <a:ext cx="2458942" cy="667490"/>
              </a:xfrm>
              <a:prstGeom prst="rect">
                <a:avLst/>
              </a:prstGeom>
              <a:blipFill>
                <a:blip r:embed="rId7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810DD5-9800-CF43-B8A6-255CE33598C2}"/>
                  </a:ext>
                </a:extLst>
              </p:cNvPr>
              <p:cNvSpPr/>
              <p:nvPr/>
            </p:nvSpPr>
            <p:spPr>
              <a:xfrm>
                <a:off x="1712509" y="3414095"/>
                <a:ext cx="2409442" cy="659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810DD5-9800-CF43-B8A6-255CE335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509" y="3414095"/>
                <a:ext cx="2409442" cy="659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40986E1-86F5-3445-AC3F-20885AB65017}"/>
                  </a:ext>
                </a:extLst>
              </p:cNvPr>
              <p:cNvSpPr/>
              <p:nvPr/>
            </p:nvSpPr>
            <p:spPr>
              <a:xfrm>
                <a:off x="8767619" y="3359815"/>
                <a:ext cx="2458942" cy="1332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40986E1-86F5-3445-AC3F-20885AB65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619" y="3359815"/>
                <a:ext cx="2458942" cy="1332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5F21160-7366-E34A-84DC-D768F2E707D6}"/>
              </a:ext>
            </a:extLst>
          </p:cNvPr>
          <p:cNvSpPr txBox="1"/>
          <p:nvPr/>
        </p:nvSpPr>
        <p:spPr>
          <a:xfrm>
            <a:off x="561503" y="2431159"/>
            <a:ext cx="4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57CD2B-73C6-CC45-B502-C46D1C2809EF}"/>
              </a:ext>
            </a:extLst>
          </p:cNvPr>
          <p:cNvSpPr txBox="1"/>
          <p:nvPr/>
        </p:nvSpPr>
        <p:spPr>
          <a:xfrm>
            <a:off x="559451" y="3559327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6B1F7-FA35-6A40-BC2E-A34B88F354AD}"/>
                  </a:ext>
                </a:extLst>
              </p:cNvPr>
              <p:cNvSpPr txBox="1"/>
              <p:nvPr/>
            </p:nvSpPr>
            <p:spPr>
              <a:xfrm>
                <a:off x="661433" y="4951587"/>
                <a:ext cx="11060039" cy="1352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получаем критическое значение для Лоренц-фактора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dirty="0"/>
                  <a:t>, таким образом, энергия, </a:t>
                </a:r>
                <a:endParaRPr lang="en-US" dirty="0"/>
              </a:p>
              <a:p>
                <a:r>
                  <a:rPr lang="ru-RU" dirty="0"/>
                  <a:t>которая соответствует этому соотношению и называется критической энергией ускорителя </a:t>
                </a:r>
                <a:endParaRPr lang="en-US" dirty="0"/>
              </a:p>
              <a:p>
                <a:r>
                  <a:rPr lang="ru-RU" dirty="0"/>
                  <a:t>(используется также термин </a:t>
                </a:r>
                <a:r>
                  <a:rPr lang="en-US" dirty="0"/>
                  <a:t>transition energy</a:t>
                </a:r>
                <a:r>
                  <a:rPr lang="ru-RU" dirty="0"/>
                  <a:t>).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6B1F7-FA35-6A40-BC2E-A34B88F3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33" y="4951587"/>
                <a:ext cx="11060039" cy="1352999"/>
              </a:xfrm>
              <a:prstGeom prst="rect">
                <a:avLst/>
              </a:prstGeom>
              <a:blipFill>
                <a:blip r:embed="rId10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760936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Циклы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9F5A3-10C0-4810-5DC5-E2BD0A8CB914}"/>
              </a:ext>
            </a:extLst>
          </p:cNvPr>
          <p:cNvSpPr txBox="1"/>
          <p:nvPr/>
        </p:nvSpPr>
        <p:spPr>
          <a:xfrm>
            <a:off x="969818" y="1452867"/>
            <a:ext cx="288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Цикл по </a:t>
            </a:r>
            <a:r>
              <a:rPr lang="en-US" sz="18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N * 1000 </a:t>
            </a:r>
            <a:r>
              <a:rPr lang="ru-RU" sz="18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оборотов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6E314-B0D4-0AFE-4A79-0534969F122E}"/>
              </a:ext>
            </a:extLst>
          </p:cNvPr>
          <p:cNvSpPr txBox="1"/>
          <p:nvPr/>
        </p:nvSpPr>
        <p:spPr>
          <a:xfrm>
            <a:off x="2039445" y="2688032"/>
            <a:ext cx="25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Цикл по всем </a:t>
            </a:r>
            <a:r>
              <a:rPr lang="ru-RU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ч</a:t>
            </a:r>
            <a:r>
              <a:rPr lang="ru-RU" sz="18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астицам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8F452-C53F-97FE-91C0-8FBF1C4FC624}"/>
              </a:ext>
            </a:extLst>
          </p:cNvPr>
          <p:cNvSpPr txBox="1"/>
          <p:nvPr/>
        </p:nvSpPr>
        <p:spPr>
          <a:xfrm>
            <a:off x="2039445" y="2318700"/>
            <a:ext cx="608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Вычисление распределения и построение аппроксимации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0C0D-077B-6718-298D-744A7632C465}"/>
              </a:ext>
            </a:extLst>
          </p:cNvPr>
          <p:cNvSpPr txBox="1"/>
          <p:nvPr/>
        </p:nvSpPr>
        <p:spPr>
          <a:xfrm>
            <a:off x="2919703" y="3485731"/>
            <a:ext cx="564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Каждой частице находим приписываем производную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C0730-2DC5-3FEC-4602-826C5C420266}"/>
              </a:ext>
            </a:extLst>
          </p:cNvPr>
          <p:cNvSpPr txBox="1"/>
          <p:nvPr/>
        </p:nvSpPr>
        <p:spPr>
          <a:xfrm>
            <a:off x="2919702" y="3807748"/>
            <a:ext cx="6426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Решаем дифференциальное уравнение для 2000 оборотов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33B1D-1148-4EE4-ACCC-FC7AEBB3A184}"/>
              </a:ext>
            </a:extLst>
          </p:cNvPr>
          <p:cNvSpPr txBox="1"/>
          <p:nvPr/>
        </p:nvSpPr>
        <p:spPr>
          <a:xfrm>
            <a:off x="3728536" y="4634070"/>
            <a:ext cx="6848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При решении уравнения проверяем действует ли ВЧ-барьер</a:t>
            </a:r>
            <a:endParaRPr lang="ru-RU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0EA0997-D74F-4FEF-43C8-5930C1985A8D}"/>
              </a:ext>
            </a:extLst>
          </p:cNvPr>
          <p:cNvCxnSpPr>
            <a:cxnSpLocks/>
          </p:cNvCxnSpPr>
          <p:nvPr/>
        </p:nvCxnSpPr>
        <p:spPr>
          <a:xfrm>
            <a:off x="1836718" y="2036764"/>
            <a:ext cx="0" cy="1060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E846FB2-B170-7879-87BC-697BDCFFF796}"/>
              </a:ext>
            </a:extLst>
          </p:cNvPr>
          <p:cNvCxnSpPr>
            <a:cxnSpLocks/>
          </p:cNvCxnSpPr>
          <p:nvPr/>
        </p:nvCxnSpPr>
        <p:spPr>
          <a:xfrm>
            <a:off x="784977" y="1452867"/>
            <a:ext cx="0" cy="369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A909A7A-8621-7055-03F7-7201672E9375}"/>
              </a:ext>
            </a:extLst>
          </p:cNvPr>
          <p:cNvCxnSpPr>
            <a:cxnSpLocks/>
          </p:cNvCxnSpPr>
          <p:nvPr/>
        </p:nvCxnSpPr>
        <p:spPr>
          <a:xfrm>
            <a:off x="2788723" y="3485731"/>
            <a:ext cx="0" cy="6463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88B11D1-BE54-539B-C45C-3D06CDA4F05B}"/>
              </a:ext>
            </a:extLst>
          </p:cNvPr>
          <p:cNvCxnSpPr>
            <a:cxnSpLocks/>
          </p:cNvCxnSpPr>
          <p:nvPr/>
        </p:nvCxnSpPr>
        <p:spPr>
          <a:xfrm>
            <a:off x="3728536" y="4680236"/>
            <a:ext cx="0" cy="3231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F89E34-8348-2E1D-DF21-C351F0A02A14}"/>
                  </a:ext>
                </a:extLst>
              </p:cNvPr>
              <p:cNvSpPr txBox="1"/>
              <p:nvPr/>
            </p:nvSpPr>
            <p:spPr>
              <a:xfrm>
                <a:off x="2039444" y="1996929"/>
                <a:ext cx="429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800" b="1" dirty="0">
                    <a:solidFill>
                      <a:srgbClr val="130C77"/>
                    </a:solidFill>
                    <a:ea typeface="Adobe Gothic Std B" panose="020B0800000000000000" pitchFamily="34" charset="-128"/>
                    <a:cs typeface="Adobe Hebrew" panose="02040503050201020203" pitchFamily="18" charset="-79"/>
                  </a:rPr>
                  <a:t>Вычисление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𝜸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𝒕𝒓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130C7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dobe Hebrew" panose="02040503050201020203" pitchFamily="18" charset="-79"/>
                      </a:rPr>
                      <m:t>, </m:t>
                    </m:r>
                    <m:sSub>
                      <m:sSubPr>
                        <m:ctrlP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𝜼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130C7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dobe Hebrew" panose="02040503050201020203" pitchFamily="18" charset="-79"/>
                      </a:rPr>
                      <m:t>,</m:t>
                    </m:r>
                    <m:sSub>
                      <m:sSubPr>
                        <m:ctrlP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𝜼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130C7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dobe Hebrew" panose="02040503050201020203" pitchFamily="18" charset="-79"/>
                      </a:rPr>
                      <m:t>,</m:t>
                    </m:r>
                    <m:sSub>
                      <m:sSubPr>
                        <m:ctrlP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130C7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dobe Hebrew" panose="02040503050201020203" pitchFamily="18" charset="-79"/>
                      </a:rPr>
                      <m:t>,</m:t>
                    </m:r>
                    <m:sSub>
                      <m:sSubPr>
                        <m:ctrlP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30C7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dobe Hebrew" panose="02040503050201020203" pitchFamily="18" charset="-79"/>
                          </a:rPr>
                          <m:t>𝟏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F89E34-8348-2E1D-DF21-C351F0A02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44" y="1996929"/>
                <a:ext cx="4297651" cy="369332"/>
              </a:xfrm>
              <a:prstGeom prst="rect">
                <a:avLst/>
              </a:prstGeom>
              <a:blipFill>
                <a:blip r:embed="rId3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668C8-B163-0D18-85AA-A8F547F3C11C}"/>
                  </a:ext>
                </a:extLst>
              </p:cNvPr>
              <p:cNvSpPr txBox="1"/>
              <p:nvPr/>
            </p:nvSpPr>
            <p:spPr>
              <a:xfrm>
                <a:off x="4043847" y="1452867"/>
                <a:ext cx="1548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130C77"/>
                          </a:solidFill>
                          <a:latin typeface="Cambria Math" panose="02040503050406030204" pitchFamily="18" charset="0"/>
                          <a:ea typeface="Adobe Gothic Std B" panose="020B0800000000000000" pitchFamily="34" charset="-128"/>
                          <a:cs typeface="Adobe Hebrew" panose="02040503050201020203" pitchFamily="18" charset="-79"/>
                        </a:rPr>
                        <m:t>(</m:t>
                      </m:r>
                      <m:sSub>
                        <m:sSubPr>
                          <m:ctrlPr>
                            <a:rPr lang="en-US" sz="1800" b="1" i="1" dirty="0" smtClean="0">
                              <a:solidFill>
                                <a:srgbClr val="130C77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  <a:cs typeface="Adobe Hebrew" panose="02040503050201020203" pitchFamily="18" charset="-79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130C77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  <a:cs typeface="Adobe Hebrew" panose="02040503050201020203" pitchFamily="18" charset="-79"/>
                            </a:rPr>
                            <m:t>𝑵</m:t>
                          </m:r>
                        </m:e>
                        <m:sub>
                          <m:r>
                            <a:rPr lang="en-US" sz="1800" b="1" i="1" dirty="0" smtClean="0">
                              <a:solidFill>
                                <a:srgbClr val="130C77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  <a:cs typeface="Adobe Hebrew" panose="02040503050201020203" pitchFamily="18" charset="-79"/>
                            </a:rPr>
                            <m:t>𝒎𝒂𝒙</m:t>
                          </m:r>
                        </m:sub>
                      </m:sSub>
                      <m:r>
                        <a:rPr lang="en-US" sz="1800" b="1" i="1" dirty="0" smtClean="0">
                          <a:solidFill>
                            <a:srgbClr val="130C77"/>
                          </a:solidFill>
                          <a:latin typeface="Cambria Math" panose="02040503050406030204" pitchFamily="18" charset="0"/>
                          <a:ea typeface="Adobe Gothic Std B" panose="020B0800000000000000" pitchFamily="34" charset="-128"/>
                          <a:cs typeface="Adobe Hebrew" panose="02040503050201020203" pitchFamily="18" charset="-79"/>
                        </a:rPr>
                        <m:t>=</m:t>
                      </m:r>
                      <m:r>
                        <a:rPr lang="en-US" sz="1800" b="1" i="1" dirty="0" smtClean="0">
                          <a:solidFill>
                            <a:srgbClr val="130C77"/>
                          </a:solidFill>
                          <a:latin typeface="Cambria Math" panose="02040503050406030204" pitchFamily="18" charset="0"/>
                          <a:ea typeface="Adobe Gothic Std B" panose="020B0800000000000000" pitchFamily="34" charset="-128"/>
                          <a:cs typeface="Adobe Hebrew" panose="02040503050201020203" pitchFamily="18" charset="-79"/>
                        </a:rPr>
                        <m:t>𝟒𝟎</m:t>
                      </m:r>
                      <m:r>
                        <a:rPr lang="en-US" sz="1800" b="1" i="1" dirty="0" smtClean="0">
                          <a:solidFill>
                            <a:srgbClr val="130C77"/>
                          </a:solidFill>
                          <a:latin typeface="Cambria Math" panose="02040503050406030204" pitchFamily="18" charset="0"/>
                          <a:ea typeface="Adobe Gothic Std B" panose="020B0800000000000000" pitchFamily="34" charset="-128"/>
                          <a:cs typeface="Adobe Hebrew" panose="02040503050201020203" pitchFamily="18" charset="-79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668C8-B163-0D18-85AA-A8F547F3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847" y="1452867"/>
                <a:ext cx="154875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8162458-7192-D26B-BC2A-D76CB4A93E7A}"/>
              </a:ext>
            </a:extLst>
          </p:cNvPr>
          <p:cNvCxnSpPr>
            <a:cxnSpLocks/>
          </p:cNvCxnSpPr>
          <p:nvPr/>
        </p:nvCxnSpPr>
        <p:spPr>
          <a:xfrm>
            <a:off x="2765067" y="5421128"/>
            <a:ext cx="0" cy="3231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6EF6A7-6B95-660D-CF77-6789ADFC9068}"/>
              </a:ext>
            </a:extLst>
          </p:cNvPr>
          <p:cNvSpPr txBox="1"/>
          <p:nvPr/>
        </p:nvSpPr>
        <p:spPr>
          <a:xfrm>
            <a:off x="2919702" y="5395875"/>
            <a:ext cx="6117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Ускоряем частицы полем в 300</a:t>
            </a:r>
            <a:r>
              <a:rPr lang="en-US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422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энергии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AB061D-57E3-A2A9-7126-FEB26562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7" y="1249352"/>
            <a:ext cx="9745859" cy="43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2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Влияние пространственного заряда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(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вычисления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783B84-C3A3-FA25-AFFB-FA79326D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8" y="1277446"/>
            <a:ext cx="9140496" cy="45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Моделирование прохождения критической энергии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842AB-CE52-AF47-A58F-8872B8CB4575}"/>
                  </a:ext>
                </a:extLst>
              </p:cNvPr>
              <p:cNvSpPr txBox="1"/>
              <p:nvPr/>
            </p:nvSpPr>
            <p:spPr>
              <a:xfrm>
                <a:off x="231312" y="1093666"/>
                <a:ext cx="443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Уравнения продольного движения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,∆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dirty="0">
                    <a:effectLst/>
                  </a:rPr>
                  <a:t>)</a:t>
                </a:r>
                <a:r>
                  <a:rPr lang="en-US" dirty="0">
                    <a:effectLst/>
                  </a:rPr>
                  <a:t>: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842AB-CE52-AF47-A58F-8872B8CB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12" y="1093666"/>
                <a:ext cx="4431598" cy="369332"/>
              </a:xfrm>
              <a:prstGeom prst="rect">
                <a:avLst/>
              </a:prstGeom>
              <a:blipFill>
                <a:blip r:embed="rId3"/>
                <a:stretch>
                  <a:fillRect l="-1146" t="-3333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3DCE60-FD14-074B-BE33-6FF05C200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05" y="3369310"/>
            <a:ext cx="2817274" cy="23360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F259E3-96C2-7A41-9131-CCC594DCC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0" y="3530707"/>
            <a:ext cx="3194378" cy="25215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6ED299-A7BA-7941-B401-FC874B358F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46" y="1037005"/>
            <a:ext cx="3579582" cy="20663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DECFE5-F57F-A148-88D5-6AD7C9B631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38" y="3566393"/>
            <a:ext cx="2880000" cy="25815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B4036A-5A30-1748-AE63-49FF3A6D3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99" y="1021526"/>
            <a:ext cx="2857485" cy="21532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7E5E96F-937A-F942-8D87-D75CD77157F4}"/>
                  </a:ext>
                </a:extLst>
              </p:cNvPr>
              <p:cNvSpPr/>
              <p:nvPr/>
            </p:nvSpPr>
            <p:spPr>
              <a:xfrm>
                <a:off x="231312" y="1643342"/>
                <a:ext cx="2340641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ru-RU" i="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𝑍𝑒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𝑈𝑔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7E5E96F-937A-F942-8D87-D75CD7715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12" y="1643342"/>
                <a:ext cx="2340641" cy="13408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7FF151E-7C5B-0D4B-8087-ED978437E6B1}"/>
              </a:ext>
            </a:extLst>
          </p:cNvPr>
          <p:cNvSpPr txBox="1"/>
          <p:nvPr/>
        </p:nvSpPr>
        <p:spPr>
          <a:xfrm>
            <a:off x="589334" y="5778660"/>
            <a:ext cx="330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Напряжение типа </a:t>
            </a:r>
            <a:r>
              <a:rPr lang="en-US" dirty="0"/>
              <a:t>Barrier Bucket</a:t>
            </a:r>
            <a:endParaRPr lang="ru-RU" dirty="0"/>
          </a:p>
        </p:txBody>
      </p:sp>
      <p:sp>
        <p:nvSpPr>
          <p:cNvPr id="4" name="スライド番号プレースホルダー 16">
            <a:extLst>
              <a:ext uri="{FF2B5EF4-FFF2-40B4-BE49-F238E27FC236}">
                <a16:creationId xmlns:a16="http://schemas.microsoft.com/office/drawing/2014/main" id="{E318B99E-7423-9A0F-4B23-637DF22B4604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1B621497-E77B-1294-DBD2-9821E4C536E0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CA57993-BAF6-86B5-EB8D-C8DA7E1833EB}"/>
                  </a:ext>
                </a:extLst>
              </p:cNvPr>
              <p:cNvSpPr/>
              <p:nvPr/>
            </p:nvSpPr>
            <p:spPr>
              <a:xfrm>
                <a:off x="2447111" y="1649897"/>
                <a:ext cx="2692597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𝑑𝑝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ru-RU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4CA57993-BAF6-86B5-EB8D-C8DA7E183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11" y="1649897"/>
                <a:ext cx="2692597" cy="1340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7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распределения и напряжения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C5F49-6C81-CCD0-979D-89AFFA70A4CC}"/>
              </a:ext>
            </a:extLst>
          </p:cNvPr>
          <p:cNvSpPr txBox="1"/>
          <p:nvPr/>
        </p:nvSpPr>
        <p:spPr>
          <a:xfrm>
            <a:off x="686699" y="145721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Начальное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65C1BA-CECA-F487-4F0A-AB42F0B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55" y="1236508"/>
            <a:ext cx="4017689" cy="27034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2B10CF-7126-F760-A281-E35BEE511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4075817"/>
            <a:ext cx="7772400" cy="22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распределения и напряжения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C5F49-6C81-CCD0-979D-89AFFA70A4CC}"/>
              </a:ext>
            </a:extLst>
          </p:cNvPr>
          <p:cNvSpPr txBox="1"/>
          <p:nvPr/>
        </p:nvSpPr>
        <p:spPr>
          <a:xfrm>
            <a:off x="686699" y="1457210"/>
            <a:ext cx="166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Перед скачком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BEFC51-2588-0A06-E7D1-34D25D20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1218367"/>
            <a:ext cx="4229100" cy="2819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A7DB0-D7FB-EEB3-1EC6-8A0FD479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210823"/>
            <a:ext cx="7772400" cy="20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5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распределения и напряжения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C5F49-6C81-CCD0-979D-89AFFA70A4CC}"/>
              </a:ext>
            </a:extLst>
          </p:cNvPr>
          <p:cNvSpPr txBox="1"/>
          <p:nvPr/>
        </p:nvSpPr>
        <p:spPr>
          <a:xfrm>
            <a:off x="686699" y="1457210"/>
            <a:ext cx="20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Непосредственно </a:t>
            </a:r>
          </a:p>
          <a:p>
            <a:r>
              <a:rPr lang="ru-RU" dirty="0"/>
              <a:t>во время скачка (2)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6E1FAB-E85F-71A4-8C29-DF71A6D1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93" y="1237218"/>
            <a:ext cx="4203700" cy="2781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3C0E81-5200-262F-DA0C-D72EE73F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643" y="4167365"/>
            <a:ext cx="7772400" cy="20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распределения и напряжения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C5F49-6C81-CCD0-979D-89AFFA70A4CC}"/>
              </a:ext>
            </a:extLst>
          </p:cNvPr>
          <p:cNvSpPr txBox="1"/>
          <p:nvPr/>
        </p:nvSpPr>
        <p:spPr>
          <a:xfrm>
            <a:off x="686699" y="1457210"/>
            <a:ext cx="1979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Непосредственно </a:t>
            </a:r>
          </a:p>
          <a:p>
            <a:r>
              <a:rPr lang="ru-RU" dirty="0"/>
              <a:t>во время скачка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75DACC-74BF-07E5-079E-A2FF4F2A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1332896"/>
            <a:ext cx="4292600" cy="27051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2C8FAA-6835-4FF5-B297-3E6B6105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056575"/>
            <a:ext cx="7772400" cy="21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22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распределения и напряжения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C5F49-6C81-CCD0-979D-89AFFA70A4CC}"/>
              </a:ext>
            </a:extLst>
          </p:cNvPr>
          <p:cNvSpPr txBox="1"/>
          <p:nvPr/>
        </p:nvSpPr>
        <p:spPr>
          <a:xfrm>
            <a:off x="686699" y="1457210"/>
            <a:ext cx="1979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Непосредственно </a:t>
            </a:r>
          </a:p>
          <a:p>
            <a:r>
              <a:rPr lang="ru-RU" dirty="0"/>
              <a:t>во время скачка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B95A5A-D9B9-A58A-8CC7-6A690008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1126708"/>
            <a:ext cx="4254500" cy="2832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B0D042-685F-AFB6-4D73-7DB5EF148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643" y="3980074"/>
            <a:ext cx="7772400" cy="2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распределения и напряжения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C5F49-6C81-CCD0-979D-89AFFA70A4CC}"/>
              </a:ext>
            </a:extLst>
          </p:cNvPr>
          <p:cNvSpPr txBox="1"/>
          <p:nvPr/>
        </p:nvSpPr>
        <p:spPr>
          <a:xfrm>
            <a:off x="686699" y="1457210"/>
            <a:ext cx="146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скачка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9FEA95-8B2A-760B-4906-49F6FD6B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943" y="1216353"/>
            <a:ext cx="4241800" cy="2806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7A05AB-4D34-7185-621D-05D7DD71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004660"/>
            <a:ext cx="7772400" cy="21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3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Техника создания скачка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A6AB1D-DFC0-C246-ECA8-134CEA8D7113}"/>
                  </a:ext>
                </a:extLst>
              </p:cNvPr>
              <p:cNvSpPr txBox="1"/>
              <p:nvPr/>
            </p:nvSpPr>
            <p:spPr>
              <a:xfrm>
                <a:off x="749761" y="1637658"/>
                <a:ext cx="7128298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effectLst/>
                  </a:rPr>
                  <a:t>Чтобы обеспечить быстрое изменение критической энергии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effectLst/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, </a:t>
                </a:r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необходимо осуществить быстрый сдвиг бетатронной частоты </a:t>
                </a:r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</m:oMath>
                </a14:m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за счет изменения разности тока квадрупольных линз Ф и Д. </a:t>
                </a:r>
                <a:endParaRPr lang="en-US" dirty="0">
                  <a:effectLst/>
                </a:endParaRPr>
              </a:p>
              <a:p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Изменение разности тока </a:t>
                </a:r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I</a:t>
                </a:r>
                <a:r>
                  <a:rPr lang="ru-RU" dirty="0"/>
                  <a:t> </a:t>
                </a:r>
                <a:r>
                  <a:rPr lang="ru-RU" dirty="0">
                    <a:effectLst/>
                  </a:rPr>
                  <a:t>линз Ф и Д может приводить к сдвигу</a:t>
                </a:r>
              </a:p>
              <a:p>
                <a:r>
                  <a:rPr lang="ru-RU" dirty="0">
                    <a:effectLst/>
                  </a:rPr>
                  <a:t>бетатронного числа не более, чем на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m:rPr>
                        <m:nor/>
                      </m:rPr>
                      <a:rPr lang="ru-RU" b="0" i="0" dirty="0" smtClean="0"/>
                      <m:t> = </m:t>
                    </m:r>
                    <m:r>
                      <m:rPr>
                        <m:nor/>
                      </m:rPr>
                      <a:rPr lang="en-US" dirty="0"/>
                      <m:t>0,05</m:t>
                    </m:r>
                  </m:oMath>
                </a14:m>
                <a:r>
                  <a:rPr lang="en-US" dirty="0">
                    <a:effectLst/>
                  </a:rPr>
                  <a:t>.</a:t>
                </a:r>
              </a:p>
              <a:p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Для оптической структуры Коллайдера изменение бетатронного числа</a:t>
                </a:r>
              </a:p>
              <a:p>
                <a:r>
                  <a:rPr lang="ru-RU" dirty="0">
                    <a:effectLst/>
                  </a:rPr>
                  <a:t>на величину </a:t>
                </a:r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</m:oMath>
                </a14:m>
                <a:r>
                  <a:rPr lang="ru-RU" dirty="0">
                    <a:effectLst/>
                  </a:rPr>
                  <a:t> благодаря дисперсии в арках колец </a:t>
                </a:r>
              </a:p>
              <a:p>
                <a:r>
                  <a:rPr lang="ru-RU" dirty="0">
                    <a:effectLst/>
                  </a:rPr>
                  <a:t>приводит к изменению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ru-RU" sz="1800" i="1" smtClean="0"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effectLst/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smtClean="0">
                        <a:effectLst/>
                        <a:ea typeface="Times New Roman" panose="020206030504050203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dirty="0"/>
                      <m:t>1,8</m:t>
                    </m:r>
                    <m:r>
                      <a:rPr lang="en-US" b="0" i="1" dirty="0" smtClean="0">
                        <a:ea typeface="Cambria Math" panose="02040503050406030204" pitchFamily="18" charset="0"/>
                      </a:rPr>
                      <m:t>×</m:t>
                    </m:r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ru-RU" b="0" i="0" dirty="0" smtClean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0,09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A6AB1D-DFC0-C246-ECA8-134CEA8D7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61" y="1637658"/>
                <a:ext cx="7128298" cy="3139321"/>
              </a:xfrm>
              <a:prstGeom prst="rect">
                <a:avLst/>
              </a:prstGeom>
              <a:blipFill>
                <a:blip r:embed="rId3"/>
                <a:stretch>
                  <a:fillRect l="-712" t="-1210" r="-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6CA863-4053-BA47-47CF-49365E694760}"/>
              </a:ext>
            </a:extLst>
          </p:cNvPr>
          <p:cNvSpPr txBox="1"/>
          <p:nvPr/>
        </p:nvSpPr>
        <p:spPr>
          <a:xfrm>
            <a:off x="737419" y="5653506"/>
            <a:ext cx="47949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ФОРМИРОВАНИЕ ПОЛЯРИЗОВАННЫХ ПРОТОННЫХ</a:t>
            </a:r>
            <a:endParaRPr lang="en-US" sz="1100" b="1" dirty="0">
              <a:effectLst/>
              <a:latin typeface="Batang" panose="02030600000101010101" pitchFamily="18" charset="-127"/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ПУЧКОВ В УСКОРИТЕЛЬНОМ КОМПЛЕКСЕ КОЛЛАЙДЕРА </a:t>
            </a:r>
            <a:r>
              <a:rPr lang="en-US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NICA </a:t>
            </a:r>
            <a:endParaRPr lang="en-US" sz="1100" dirty="0">
              <a:effectLst/>
              <a:latin typeface="Batang" panose="02030600000101010101" pitchFamily="18" charset="-127"/>
              <a:ea typeface="Batang" panose="02030600000101010101" pitchFamily="18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8690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907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6" y="2311713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Коротко о повышении критической энергии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5" y="3314888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3A7AF6D9-0FA1-D7C7-D322-8938CFFCED52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ED4D9171-F052-A95F-7105-1F7E98B002E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295538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Введение суперпериода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CC0765-DA1D-8046-AA51-4D46500459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52" y="1085386"/>
            <a:ext cx="5724000" cy="1645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249FD4E-9F7E-204E-B085-2A27BE42F649}"/>
                  </a:ext>
                </a:extLst>
              </p:cNvPr>
              <p:cNvSpPr/>
              <p:nvPr/>
            </p:nvSpPr>
            <p:spPr>
              <a:xfrm>
                <a:off x="914792" y="2017814"/>
                <a:ext cx="2454454" cy="934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 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249FD4E-9F7E-204E-B085-2A27BE42F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92" y="2017814"/>
                <a:ext cx="2454454" cy="934166"/>
              </a:xfrm>
              <a:prstGeom prst="rect">
                <a:avLst/>
              </a:prstGeom>
              <a:blipFill>
                <a:blip r:embed="rId4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2BE8820-CBB3-1047-BDFD-1CA02DBA59B9}"/>
                  </a:ext>
                </a:extLst>
              </p:cNvPr>
              <p:cNvSpPr/>
              <p:nvPr/>
            </p:nvSpPr>
            <p:spPr>
              <a:xfrm>
                <a:off x="4131453" y="4225925"/>
                <a:ext cx="3286797" cy="694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2BE8820-CBB3-1047-BDFD-1CA02DBA5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453" y="4225925"/>
                <a:ext cx="3286797" cy="694998"/>
              </a:xfrm>
              <a:prstGeom prst="rect">
                <a:avLst/>
              </a:prstGeom>
              <a:blipFill>
                <a:blip r:embed="rId5"/>
                <a:stretch>
                  <a:fillRect t="-38182" b="-8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6A62D6B-5B5E-4A49-BD5C-13CC80855300}"/>
              </a:ext>
            </a:extLst>
          </p:cNvPr>
          <p:cNvSpPr txBox="1"/>
          <p:nvPr/>
        </p:nvSpPr>
        <p:spPr>
          <a:xfrm>
            <a:off x="6295431" y="2865905"/>
            <a:ext cx="400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Суперпериод состоит из</a:t>
            </a:r>
            <a:r>
              <a:rPr lang="en-US" dirty="0"/>
              <a:t> 3 </a:t>
            </a:r>
            <a:r>
              <a:rPr lang="ru-RU" dirty="0"/>
              <a:t>ФОДО ячеек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DB952-1938-1640-AB32-E56ABFC32C3D}"/>
              </a:ext>
            </a:extLst>
          </p:cNvPr>
          <p:cNvSpPr txBox="1"/>
          <p:nvPr/>
        </p:nvSpPr>
        <p:spPr>
          <a:xfrm>
            <a:off x="914792" y="1085386"/>
            <a:ext cx="319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Выражение для </a:t>
            </a:r>
            <a:r>
              <a:rPr lang="en-US" dirty="0"/>
              <a:t>MCF </a:t>
            </a:r>
          </a:p>
          <a:p>
            <a:r>
              <a:rPr lang="en-US" dirty="0"/>
              <a:t>(momentum compaction factor)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40CD9-8760-B549-A7D3-9011CD7DCC3D}"/>
              </a:ext>
            </a:extLst>
          </p:cNvPr>
          <p:cNvSpPr/>
          <p:nvPr/>
        </p:nvSpPr>
        <p:spPr>
          <a:xfrm>
            <a:off x="1667872" y="3702149"/>
            <a:ext cx="883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Уравнение для дисперсионной функции с бипериодической переменной фокусировкой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D47602C-3EFB-0547-A363-07983127C1AE}"/>
                  </a:ext>
                </a:extLst>
              </p:cNvPr>
              <p:cNvSpPr/>
              <p:nvPr/>
            </p:nvSpPr>
            <p:spPr>
              <a:xfrm>
                <a:off x="1229542" y="5288733"/>
                <a:ext cx="9406073" cy="77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num>
                      <m:den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kern="0" dirty="0"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ru-RU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num>
                      <m:den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sty m:val="p"/>
                      </m:rPr>
                      <a:rPr lang="ru-RU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ru-RU" kern="0" dirty="0"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i="1" kern="0" dirty="0">
                    <a:ea typeface="Times New Roman" panose="02020603050405020304" pitchFamily="18" charset="0"/>
                  </a:rPr>
                  <a:t> – </a:t>
                </a:r>
                <a:r>
                  <a:rPr lang="ru-RU" kern="0" dirty="0">
                    <a:ea typeface="Times New Roman" panose="02020603050405020304" pitchFamily="18" charset="0"/>
                  </a:rPr>
                  <a:t>градиент магнитооптических линз,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kern="0" dirty="0">
                    <a:ea typeface="Times New Roman" panose="02020603050405020304" pitchFamily="18" charset="0"/>
                  </a:rPr>
                  <a:t> – суперпериодическая модуляция градиента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D47602C-3EFB-0547-A363-07983127C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2" y="5288733"/>
                <a:ext cx="9406073" cy="770404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3A7AF6D9-0FA1-D7C7-D322-8938CFFCED52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ED4D9171-F052-A95F-7105-1F7E98B002E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10945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13E2BAF-B5AD-0048-A3D4-DAE5BB3E7358}"/>
                  </a:ext>
                </a:extLst>
              </p:cNvPr>
              <p:cNvSpPr/>
              <p:nvPr/>
            </p:nvSpPr>
            <p:spPr>
              <a:xfrm>
                <a:off x="1844494" y="997521"/>
                <a:ext cx="8486697" cy="1136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,арк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𝑎𝑟𝑐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,арк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end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,арк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ru-RU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ru-RU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0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ru-RU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f>
                                                        <m:fPr>
                                                          <m:type m:val="lin"/>
                                                          <m:ctrlPr>
                                                            <a:rPr lang="ru-RU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ru-RU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𝑆</m:t>
                                                          </m:r>
                                                        </m:num>
                                                        <m:den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ru-RU" i="1">
                                                                  <a:solidFill>
                                                                    <a:srgbClr val="836967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ru-RU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𝜈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ru-RU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  <m:r>
                                                                <a:rPr lang="ru-RU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,арк</m:t>
                                                              </m:r>
                                                            </m:sub>
                                                          </m:sSub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ru-RU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nary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13E2BAF-B5AD-0048-A3D4-DAE5BB3E7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94" y="997521"/>
                <a:ext cx="8486697" cy="1136530"/>
              </a:xfrm>
              <a:prstGeom prst="rect">
                <a:avLst/>
              </a:prstGeom>
              <a:blipFill>
                <a:blip r:embed="rId3"/>
                <a:stretch>
                  <a:fillRect t="-84444" b="-17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CB36C2F-09D4-C441-AD3C-B6D23C0D9694}"/>
                  </a:ext>
                </a:extLst>
              </p:cNvPr>
              <p:cNvSpPr/>
              <p:nvPr/>
            </p:nvSpPr>
            <p:spPr>
              <a:xfrm>
                <a:off x="2595129" y="5107430"/>
                <a:ext cx="1401217" cy="693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,арк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CB36C2F-09D4-C441-AD3C-B6D23C0D9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29" y="5107430"/>
                <a:ext cx="1401217" cy="693460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0E3E97E-5A40-854D-878C-4CFB5CD1CC88}"/>
                  </a:ext>
                </a:extLst>
              </p:cNvPr>
              <p:cNvSpPr/>
              <p:nvPr/>
            </p:nvSpPr>
            <p:spPr>
              <a:xfrm>
                <a:off x="8195656" y="5393523"/>
                <a:ext cx="1856021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ru-RU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ru-RU" kern="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,арк</m:t>
                        </m:r>
                      </m:sub>
                    </m:sSub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0E3E97E-5A40-854D-878C-4CFB5CD1C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6" y="5393523"/>
                <a:ext cx="1856021" cy="394210"/>
              </a:xfrm>
              <a:prstGeom prst="rect">
                <a:avLst/>
              </a:prstGeom>
              <a:blipFill>
                <a:blip r:embed="rId5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0E2465-AE6D-D741-8D39-F942C6245B4E}"/>
              </a:ext>
            </a:extLst>
          </p:cNvPr>
          <p:cNvSpPr/>
          <p:nvPr/>
        </p:nvSpPr>
        <p:spPr>
          <a:xfrm>
            <a:off x="8195656" y="4991685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ахромат первого порядка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1BD1414-FC5D-2D43-A48B-EB84E3AF078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3295738" y="3081328"/>
            <a:ext cx="2960962" cy="2026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FBB82-B868-6040-B93C-D544526CEA93}"/>
                  </a:ext>
                </a:extLst>
              </p:cNvPr>
              <p:cNvSpPr txBox="1"/>
              <p:nvPr/>
            </p:nvSpPr>
            <p:spPr>
              <a:xfrm>
                <a:off x="589334" y="3716366"/>
                <a:ext cx="35595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Без введения суперпериодов.</a:t>
                </a:r>
                <a:br>
                  <a:rPr lang="ru-RU" dirty="0"/>
                </a:br>
                <a:r>
                  <a:rPr lang="ru-RU" dirty="0"/>
                  <a:t>Соответствует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ru-RU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ru-RU" i="1" ker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ru-RU" b="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FBB82-B868-6040-B93C-D544526CE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4" y="3716366"/>
                <a:ext cx="3559501" cy="646331"/>
              </a:xfrm>
              <a:prstGeom prst="rect">
                <a:avLst/>
              </a:prstGeom>
              <a:blipFill>
                <a:blip r:embed="rId6"/>
                <a:stretch>
                  <a:fillRect l="-1429" t="-3922" b="-156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841CF0C-AF59-F041-84FE-6E0DEE23E3D9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6256700" y="3081328"/>
            <a:ext cx="3320905" cy="191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594AF84-4DDA-D744-AC98-A50585DEA700}"/>
                  </a:ext>
                </a:extLst>
              </p:cNvPr>
              <p:cNvSpPr/>
              <p:nvPr/>
            </p:nvSpPr>
            <p:spPr>
              <a:xfrm>
                <a:off x="2336749" y="2410119"/>
                <a:ext cx="7839901" cy="671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i="1" ker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,арк</m:t>
                        </m:r>
                      </m:sub>
                    </m:sSub>
                  </m:oMath>
                </a14:m>
                <a:r>
                  <a:rPr lang="ru-RU" kern="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количество горизонтальных бетатронных колебаний на длине арке, </a:t>
                </a:r>
              </a:p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kern="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количество суперпериодов на длине арки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594AF84-4DDA-D744-AC98-A50585DEA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49" y="2410119"/>
                <a:ext cx="7839901" cy="671209"/>
              </a:xfrm>
              <a:prstGeom prst="rect">
                <a:avLst/>
              </a:prstGeom>
              <a:blipFill>
                <a:blip r:embed="rId7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25A7446-9E1B-F146-9AD7-DD2485E70F21}"/>
              </a:ext>
            </a:extLst>
          </p:cNvPr>
          <p:cNvSpPr/>
          <p:nvPr/>
        </p:nvSpPr>
        <p:spPr>
          <a:xfrm>
            <a:off x="8283719" y="3851840"/>
            <a:ext cx="3215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введения суперпериодов.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59300E0-AF64-F841-AB66-E9EA7C73FA1F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Резонансная структура</a:t>
            </a:r>
          </a:p>
        </p:txBody>
      </p:sp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AE221DCE-AB22-C368-2542-CFB13A511020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4" name="日付プレースホルダー 14">
            <a:extLst>
              <a:ext uri="{FF2B5EF4-FFF2-40B4-BE49-F238E27FC236}">
                <a16:creationId xmlns:a16="http://schemas.microsoft.com/office/drawing/2014/main" id="{39AC27EE-5E99-57A2-1AEC-702D3D918E2C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648821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Полностью регулярная структура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5C1588C-B870-3A43-85CE-7C7D2CF74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12" y="3697985"/>
            <a:ext cx="7050158" cy="94556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DDEF457-F9BC-EA41-ABBA-20B68A633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91" y="1825368"/>
            <a:ext cx="4391673" cy="282404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1775C2-5329-6D4E-AD83-FD96D49D25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71" y="1726277"/>
            <a:ext cx="4131129" cy="1702723"/>
          </a:xfrm>
          <a:prstGeom prst="rect">
            <a:avLst/>
          </a:prstGeom>
        </p:spPr>
      </p:pic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B4D4F361-DC7A-BB40-7F21-559208134887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CBF6F6B0-5317-9458-B5BF-F2CFB1AD68F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984421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Missing magnet.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Подавление дисперсии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FA064B-8C79-C04C-AB53-36C57DDFE9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41" y="926669"/>
            <a:ext cx="4064306" cy="24593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B353C-C7F5-6548-B992-1E8506252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41" y="3576941"/>
            <a:ext cx="4064306" cy="263624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ECEC63-D283-7242-A330-465750E1EB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2642329"/>
            <a:ext cx="5641686" cy="81073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00CF34B-5CD3-5848-BE4D-A63C380597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5474924"/>
            <a:ext cx="5641686" cy="5988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18E73D-7D2A-1142-A6DD-34B58BCEF9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94" y="1224197"/>
            <a:ext cx="3341766" cy="136285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B76D781-F81C-D940-B6F4-32DEECE049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3829129"/>
            <a:ext cx="3324078" cy="1483128"/>
          </a:xfrm>
          <a:prstGeom prst="rect">
            <a:avLst/>
          </a:prstGeom>
        </p:spPr>
      </p:pic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ADA1CD6D-51C5-B88C-8365-546C55A72AA0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04A7FD3D-1AB9-578C-BBEC-3F062764C6A0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684792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Коррекция хроматичности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4BB8B8A-3565-134F-955F-E0B3A7FAC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349" y="1310759"/>
            <a:ext cx="2836907" cy="20142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C8531D-6B58-BD44-B159-230E1D0A42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35" y="1286057"/>
            <a:ext cx="2836908" cy="20389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B7AF0A-E256-EF47-9C66-8DF1BDC019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060" y="3781497"/>
            <a:ext cx="2837656" cy="20329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57E3B34-ED84-6C4B-B02A-03C3AEF46F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35" y="3781497"/>
            <a:ext cx="2837656" cy="19910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934DC6-0EA7-6D41-B4E6-DBF7940756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4" y="1398062"/>
            <a:ext cx="4486292" cy="18296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26602C-E28B-1C43-856A-ED62526596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5" y="3736983"/>
            <a:ext cx="4462546" cy="1991087"/>
          </a:xfrm>
          <a:prstGeom prst="rect">
            <a:avLst/>
          </a:prstGeom>
        </p:spPr>
      </p:pic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68E1AFBE-79AD-3CA5-BBD7-5E428E1A3CA6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3EB62D85-044D-8F79-9863-5C5907676510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44351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 Functions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AC3B39-CE9B-4612-F183-50A8AD03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64" y="851525"/>
            <a:ext cx="9925358" cy="553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9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Техника создания скачка(2)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A6AB1D-DFC0-C246-ECA8-134CEA8D7113}"/>
                  </a:ext>
                </a:extLst>
              </p:cNvPr>
              <p:cNvSpPr txBox="1"/>
              <p:nvPr/>
            </p:nvSpPr>
            <p:spPr>
              <a:xfrm>
                <a:off x="726393" y="1404160"/>
                <a:ext cx="7201843" cy="1522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Изменение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</m:t>
                    </m:r>
                    <m:sSub>
                      <m:sSub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обусловлено вариацией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m:rPr>
                        <m:nor/>
                      </m:rPr>
                      <a:rPr lang="en-US" b="0" i="0" dirty="0" smtClean="0"/>
                      <m:t> 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K</m:t>
                    </m:r>
                    <m:r>
                      <m:rPr>
                        <m:nor/>
                      </m:rPr>
                      <a:rPr lang="en-US" dirty="0"/>
                      <m:t>/4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l-GR" dirty="0"/>
                  <a:t>, </a:t>
                </a:r>
                <a:endParaRPr lang="en-US" dirty="0"/>
              </a:p>
              <a:p>
                <a:r>
                  <a:rPr lang="ru-RU" dirty="0"/>
                  <a:t>что в свою очередь связано с изменением градиентов </a:t>
                </a:r>
                <a:r>
                  <a:rPr lang="en-US" dirty="0"/>
                  <a:t>N=48 </a:t>
                </a:r>
              </a:p>
              <a:p>
                <a:r>
                  <a:rPr lang="ru-RU" dirty="0" err="1"/>
                  <a:t>дефокусирующих</a:t>
                </a:r>
                <a:r>
                  <a:rPr lang="ru-RU" dirty="0"/>
                  <a:t> линз в двух арках на суммарную величину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K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0,075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за счет быстрого изменения разности тока между линзами Ф и Д, </a:t>
                </a:r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8,4 </m:t>
                    </m:r>
                    <m:r>
                      <m:rPr>
                        <m:nor/>
                      </m:rPr>
                      <a:rPr lang="ru-RU" dirty="0"/>
                      <m:t>м</m:t>
                    </m:r>
                  </m:oMath>
                </a14:m>
                <a:r>
                  <a:rPr lang="en-US" dirty="0"/>
                  <a:t> –</a:t>
                </a:r>
                <a:r>
                  <a:rPr lang="ru-RU" dirty="0"/>
                  <a:t> средняя бета функция в арке. 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A6AB1D-DFC0-C246-ECA8-134CEA8D7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93" y="1404160"/>
                <a:ext cx="7201843" cy="1522468"/>
              </a:xfrm>
              <a:prstGeom prst="rect">
                <a:avLst/>
              </a:prstGeom>
              <a:blipFill>
                <a:blip r:embed="rId3"/>
                <a:stretch>
                  <a:fillRect l="-704" t="-1653" b="-41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B4196B-959C-1B39-4071-F3462EE43705}"/>
                  </a:ext>
                </a:extLst>
              </p:cNvPr>
              <p:cNvSpPr txBox="1"/>
              <p:nvPr/>
            </p:nvSpPr>
            <p:spPr>
              <a:xfrm>
                <a:off x="771877" y="3356167"/>
                <a:ext cx="9701758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effectLst/>
                  </a:rPr>
                  <a:t>Произведение величины изменения градиента</a:t>
                </a:r>
                <a:r>
                  <a:rPr lang="en-US" dirty="0">
                    <a:effectLst/>
                  </a:rPr>
                  <a:t> </a:t>
                </a:r>
                <a:r>
                  <a:rPr lang="ru-RU" dirty="0" err="1">
                    <a:effectLst/>
                  </a:rPr>
                  <a:t>дефокусирующей</a:t>
                </a:r>
                <a:r>
                  <a:rPr lang="ru-RU" dirty="0">
                    <a:effectLst/>
                  </a:rPr>
                  <a:t> линзы </a:t>
                </a:r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ru-RU" dirty="0">
                    <a:effectLst/>
                  </a:rPr>
                  <a:t>на ее длину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l</m:t>
                    </m:r>
                    <m:r>
                      <a:rPr lang="en-US" b="0" i="1" dirty="0" smtClean="0"/>
                      <m:t>=</m:t>
                    </m:r>
                    <m:r>
                      <m:rPr>
                        <m:nor/>
                      </m:rPr>
                      <a:rPr lang="en-US" dirty="0"/>
                      <m:t>0,47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ru-RU" dirty="0">
                    <a:effectLst/>
                  </a:rPr>
                  <a:t>м равно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  <m:r>
                      <m:rPr>
                        <m:nor/>
                      </m:rPr>
                      <a:rPr lang="en-US" dirty="0"/>
                      <m:t>×</m:t>
                    </m:r>
                    <m:r>
                      <m:rPr>
                        <m:nor/>
                      </m:rPr>
                      <a:rPr lang="en-US" dirty="0"/>
                      <m:t>l</m:t>
                    </m:r>
                  </m:oMath>
                </a14:m>
                <a:r>
                  <a:rPr lang="en-US" dirty="0">
                    <a:effectLst/>
                  </a:rPr>
                  <a:t>=</a:t>
                </a:r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Kl</m:t>
                    </m:r>
                    <m:r>
                      <m:rPr>
                        <m:nor/>
                      </m:rPr>
                      <a:rPr lang="en-US" dirty="0"/>
                      <m:t>×</m:t>
                    </m:r>
                    <m:r>
                      <m:rPr>
                        <m:nor/>
                      </m:rPr>
                      <a:rPr lang="en-US" dirty="0"/>
                      <m:t>BR</m:t>
                    </m:r>
                    <m:r>
                      <m:rPr>
                        <m:nor/>
                      </m:rPr>
                      <a:rPr lang="en-US" dirty="0"/>
                      <m:t>/</m:t>
                    </m:r>
                    <m:r>
                      <m:rPr>
                        <m:nor/>
                      </m:rPr>
                      <a:rPr lang="en-US" dirty="0"/>
                      <m:t>N</m:t>
                    </m:r>
                  </m:oMath>
                </a14:m>
                <a:r>
                  <a:rPr lang="en-US" dirty="0">
                    <a:effectLst/>
                  </a:rPr>
                  <a:t>=0,07, </a:t>
                </a:r>
              </a:p>
              <a:p>
                <a:r>
                  <a:rPr lang="ru-RU" dirty="0">
                    <a:effectLst/>
                  </a:rPr>
                  <a:t>где </a:t>
                </a:r>
                <a:r>
                  <a:rPr lang="en-US" dirty="0">
                    <a:effectLst/>
                  </a:rPr>
                  <a:t>BR=45 </a:t>
                </a:r>
                <a:r>
                  <a:rPr lang="ru-RU" dirty="0" err="1">
                    <a:effectLst/>
                  </a:rPr>
                  <a:t>Тл×м</a:t>
                </a:r>
                <a:r>
                  <a:rPr lang="ru-RU" dirty="0">
                    <a:effectLst/>
                  </a:rPr>
                  <a:t> - магнитная жесткость при кинетической энергии протонов 12,6 ГэВ. </a:t>
                </a:r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ru-RU" dirty="0">
                    <a:effectLst/>
                  </a:rPr>
                  <a:t>Изменение градиента </a:t>
                </a:r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ru-RU" dirty="0">
                    <a:effectLst/>
                  </a:rPr>
                  <a:t>при быстрой вариации тока в линзах Д равно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  <m:r>
                      <m:rPr>
                        <m:nor/>
                      </m:rPr>
                      <a:rPr lang="en-US" dirty="0"/>
                      <m:t>=0,15 </m:t>
                    </m:r>
                    <m:r>
                      <m:rPr>
                        <m:nor/>
                      </m:rPr>
                      <a:rPr lang="en-US" dirty="0"/>
                      <m:t>T</m:t>
                    </m:r>
                    <m:r>
                      <m:rPr>
                        <m:nor/>
                      </m:rPr>
                      <a:rPr lang="ru-RU" dirty="0"/>
                      <m:t>л/м</m:t>
                    </m:r>
                  </m:oMath>
                </a14:m>
                <a:r>
                  <a:rPr lang="ru-RU" dirty="0">
                    <a:effectLst/>
                  </a:rPr>
                  <a:t>. </a:t>
                </a:r>
                <a:endParaRPr lang="en-US" dirty="0">
                  <a:effectLst/>
                </a:endParaRPr>
              </a:p>
              <a:p>
                <a:r>
                  <a:rPr lang="ru-RU" dirty="0">
                    <a:effectLst/>
                  </a:rPr>
                  <a:t>При токе в линзе </a:t>
                </a:r>
                <a:r>
                  <a:rPr lang="en-US" dirty="0">
                    <a:effectLst/>
                  </a:rPr>
                  <a:t>I=9,7 </a:t>
                </a:r>
                <a:r>
                  <a:rPr lang="ru-RU" dirty="0">
                    <a:effectLst/>
                  </a:rPr>
                  <a:t>кА, ее градиент равен </a:t>
                </a:r>
                <a:r>
                  <a:rPr lang="en-US" dirty="0">
                    <a:effectLst/>
                  </a:rPr>
                  <a:t>G=21,5 T</a:t>
                </a:r>
                <a:r>
                  <a:rPr lang="ru-RU" dirty="0">
                    <a:effectLst/>
                  </a:rPr>
                  <a:t>л/м, </a:t>
                </a:r>
                <a:endParaRPr lang="en-US" dirty="0">
                  <a:effectLst/>
                </a:endParaRPr>
              </a:p>
              <a:p>
                <a:r>
                  <a:rPr lang="ru-RU" dirty="0">
                    <a:effectLst/>
                  </a:rPr>
                  <a:t>а изменение градиента линзы на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ru-RU" dirty="0">
                    <a:effectLst/>
                  </a:rPr>
                  <a:t>обусловлено изменением в ней тока на величину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dirty="0"/>
                      <m:t>I</m:t>
                    </m:r>
                  </m:oMath>
                </a14:m>
                <a:r>
                  <a:rPr lang="en-US" dirty="0">
                    <a:effectLst/>
                  </a:rPr>
                  <a:t>=67 A. 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B4196B-959C-1B39-4071-F3462EE43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7" y="3356167"/>
                <a:ext cx="9701758" cy="2308324"/>
              </a:xfrm>
              <a:prstGeom prst="rect">
                <a:avLst/>
              </a:prstGeom>
              <a:blipFill>
                <a:blip r:embed="rId4"/>
                <a:stretch>
                  <a:fillRect l="-523" t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92AF84-F321-676C-7B26-C99DE13C0CEC}"/>
              </a:ext>
            </a:extLst>
          </p:cNvPr>
          <p:cNvSpPr txBox="1"/>
          <p:nvPr/>
        </p:nvSpPr>
        <p:spPr>
          <a:xfrm>
            <a:off x="726393" y="5828446"/>
            <a:ext cx="47949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ФОРМИРОВАНИЕ ПОЛЯРИЗОВАННЫХ ПРОТОННЫХ</a:t>
            </a:r>
            <a:endParaRPr lang="en-US" sz="1100" b="1" dirty="0">
              <a:effectLst/>
              <a:latin typeface="Batang" panose="02030600000101010101" pitchFamily="18" charset="-127"/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ПУЧКОВ В УСКОРИТЕЛЬНОМ КОМПЛЕКСЕ КОЛЛАЙДЕРА </a:t>
            </a:r>
            <a:r>
              <a:rPr lang="en-US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NICA </a:t>
            </a:r>
            <a:endParaRPr lang="en-US" sz="1100" dirty="0">
              <a:effectLst/>
              <a:latin typeface="Batang" panose="02030600000101010101" pitchFamily="18" charset="-127"/>
              <a:ea typeface="Batang" panose="02030600000101010101" pitchFamily="18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731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Техника создания скачка(3)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FBD9CA-1369-1266-E688-383405BD1A46}"/>
                  </a:ext>
                </a:extLst>
              </p:cNvPr>
              <p:cNvSpPr txBox="1"/>
              <p:nvPr/>
            </p:nvSpPr>
            <p:spPr>
              <a:xfrm>
                <a:off x="719554" y="1504288"/>
                <a:ext cx="8006551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effectLst/>
                  </a:rPr>
                  <a:t>Максимальная скорость нарастания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ea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ru-RU" sz="1800" i="1" smtClean="0"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effectLst/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en-GB" sz="1800" i="1">
                        <a:effectLst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effectLst/>
                  </a:rPr>
                  <a:t>t </a:t>
                </a:r>
                <a:r>
                  <a:rPr lang="ru-RU" dirty="0">
                    <a:effectLst/>
                  </a:rPr>
                  <a:t>ограничена максимально </a:t>
                </a:r>
              </a:p>
              <a:p>
                <a:r>
                  <a:rPr lang="ru-RU" dirty="0">
                    <a:effectLst/>
                  </a:rPr>
                  <a:t>возможным темпом нарастания градиента поля линзы </a:t>
                </a:r>
                <a:r>
                  <a:rPr lang="en-US" dirty="0" err="1">
                    <a:effectLst/>
                  </a:rPr>
                  <a:t>dG</a:t>
                </a:r>
                <a:r>
                  <a:rPr lang="en-US" dirty="0">
                    <a:effectLst/>
                  </a:rPr>
                  <a:t>/dt=14,3 </a:t>
                </a:r>
                <a:r>
                  <a:rPr lang="ru-RU" dirty="0">
                    <a:effectLst/>
                  </a:rPr>
                  <a:t>Тл/(</a:t>
                </a:r>
                <a:r>
                  <a:rPr lang="ru-RU" dirty="0" err="1">
                    <a:effectLst/>
                  </a:rPr>
                  <a:t>м×с</a:t>
                </a:r>
                <a:r>
                  <a:rPr lang="ru-RU" dirty="0">
                    <a:effectLst/>
                  </a:rPr>
                  <a:t>)</a:t>
                </a:r>
              </a:p>
              <a:p>
                <a:r>
                  <a:rPr lang="ru-RU" dirty="0">
                    <a:effectLst/>
                  </a:rPr>
                  <a:t>или темпом нарастания тока в ней </a:t>
                </a:r>
                <a:r>
                  <a:rPr lang="en-US" dirty="0" err="1">
                    <a:effectLst/>
                  </a:rPr>
                  <a:t>dI</a:t>
                </a:r>
                <a:r>
                  <a:rPr lang="en-US" dirty="0">
                    <a:effectLst/>
                  </a:rPr>
                  <a:t>/dt=6,4 </a:t>
                </a:r>
                <a:r>
                  <a:rPr lang="ru-RU" dirty="0">
                    <a:effectLst/>
                  </a:rPr>
                  <a:t>кА/</a:t>
                </a:r>
                <a:r>
                  <a:rPr lang="en-US" dirty="0">
                    <a:effectLst/>
                  </a:rPr>
                  <a:t>c.</a:t>
                </a:r>
              </a:p>
              <a:p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Для быстрого изменения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ru-RU" sz="1800" i="1" smtClean="0"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effectLst/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en-US" sz="1800" b="0" i="1" smtClean="0">
                        <a:effectLst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dirty="0">
                    <a:effectLst/>
                  </a:rPr>
                  <a:t>должны быть установлены в каждой арке </a:t>
                </a:r>
              </a:p>
              <a:p>
                <a:r>
                  <a:rPr lang="ru-RU" dirty="0">
                    <a:effectLst/>
                  </a:rPr>
                  <a:t>по дополнительному импульсному источнику питания линз Д с током </a:t>
                </a:r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 </m:t>
                    </m:r>
                  </m:oMath>
                </a14:m>
                <a:r>
                  <a:rPr lang="en-US" dirty="0">
                    <a:effectLst/>
                  </a:rPr>
                  <a:t>I=67 A. </a:t>
                </a:r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При суммарной индуктивности </a:t>
                </a:r>
                <a:r>
                  <a:rPr lang="ru-RU" dirty="0" err="1">
                    <a:effectLst/>
                  </a:rPr>
                  <a:t>дефокусирующих</a:t>
                </a:r>
                <a:r>
                  <a:rPr lang="ru-RU" dirty="0">
                    <a:effectLst/>
                  </a:rPr>
                  <a:t> линз </a:t>
                </a:r>
                <a:r>
                  <a:rPr lang="en-US" dirty="0">
                    <a:effectLst/>
                  </a:rPr>
                  <a:t>L=2.25 </a:t>
                </a:r>
                <a:r>
                  <a:rPr lang="ru-RU" dirty="0" err="1">
                    <a:effectLst/>
                  </a:rPr>
                  <a:t>мГн</a:t>
                </a:r>
                <a:r>
                  <a:rPr lang="ru-RU" dirty="0">
                    <a:effectLst/>
                  </a:rPr>
                  <a:t> </a:t>
                </a:r>
                <a:endParaRPr lang="en-US" dirty="0">
                  <a:effectLst/>
                </a:endParaRPr>
              </a:p>
              <a:p>
                <a:r>
                  <a:rPr lang="ru-RU" dirty="0">
                    <a:effectLst/>
                  </a:rPr>
                  <a:t>и скорости нарастания тока в них </a:t>
                </a:r>
                <a:r>
                  <a:rPr lang="en-US" dirty="0" err="1">
                    <a:effectLst/>
                  </a:rPr>
                  <a:t>dI</a:t>
                </a:r>
                <a:r>
                  <a:rPr lang="en-US" dirty="0">
                    <a:effectLst/>
                  </a:rPr>
                  <a:t>/dt=6,4 </a:t>
                </a:r>
                <a:r>
                  <a:rPr lang="ru-RU" dirty="0">
                    <a:effectLst/>
                  </a:rPr>
                  <a:t>к</a:t>
                </a:r>
                <a:r>
                  <a:rPr lang="en-US" dirty="0">
                    <a:effectLst/>
                  </a:rPr>
                  <a:t>A/</a:t>
                </a:r>
                <a:r>
                  <a:rPr lang="ru-RU" dirty="0">
                    <a:effectLst/>
                  </a:rPr>
                  <a:t>с </a:t>
                </a:r>
              </a:p>
              <a:p>
                <a:r>
                  <a:rPr lang="ru-RU" dirty="0">
                    <a:effectLst/>
                  </a:rPr>
                  <a:t>напряжение каждого источника составляет 14,5 В. </a:t>
                </a:r>
                <a:endParaRPr lang="en-US" dirty="0">
                  <a:effectLst/>
                </a:endParaRPr>
              </a:p>
              <a:p>
                <a:endParaRPr lang="ru-RU" dirty="0">
                  <a:effectLst/>
                </a:endParaRPr>
              </a:p>
              <a:p>
                <a:r>
                  <a:rPr lang="ru-RU" dirty="0">
                    <a:effectLst/>
                  </a:rPr>
                  <a:t>Время изменения </a:t>
                </a:r>
                <a14:m>
                  <m:oMath xmlns:m="http://schemas.openxmlformats.org/officeDocument/2006/math">
                    <m:r>
                      <a:rPr lang="ru-RU" i="1" smtClean="0"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effectLst/>
                  </a:rPr>
                  <a:t>q </a:t>
                </a:r>
                <a:r>
                  <a:rPr lang="ru-RU" dirty="0">
                    <a:effectLst/>
                  </a:rPr>
                  <a:t>и, соответственно,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i="1"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en-GB" i="1"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dirty="0">
                    <a:effectLst/>
                  </a:rPr>
                  <a:t>равно </a:t>
                </a:r>
                <a:r>
                  <a:rPr lang="en-US" dirty="0"/>
                  <a:t>t </a:t>
                </a:r>
                <a:r>
                  <a:rPr lang="en-US" dirty="0">
                    <a:effectLst/>
                  </a:rPr>
                  <a:t>= </a:t>
                </a:r>
                <a14:m>
                  <m:oMath xmlns:m="http://schemas.openxmlformats.org/officeDocument/2006/math">
                    <m:r>
                      <a:rPr lang="ru-RU" i="1"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effectLst/>
                  </a:rPr>
                  <a:t>I/(</a:t>
                </a:r>
                <a:r>
                  <a:rPr lang="en-US" dirty="0" err="1">
                    <a:effectLst/>
                  </a:rPr>
                  <a:t>dI</a:t>
                </a:r>
                <a:r>
                  <a:rPr lang="en-US" dirty="0">
                    <a:effectLst/>
                  </a:rPr>
                  <a:t>/dt)=10,5 </a:t>
                </a:r>
                <a:r>
                  <a:rPr lang="ru-RU" dirty="0" err="1">
                    <a:effectLst/>
                  </a:rPr>
                  <a:t>мс</a:t>
                </a:r>
                <a:r>
                  <a:rPr lang="ru-RU" dirty="0">
                    <a:effectLst/>
                  </a:rPr>
                  <a:t>, </a:t>
                </a:r>
              </a:p>
              <a:p>
                <a:r>
                  <a:rPr lang="ru-RU" dirty="0">
                    <a:effectLst/>
                  </a:rPr>
                  <a:t>а темп изменения величины </a:t>
                </a:r>
                <a:r>
                  <a:rPr lang="en-US" dirty="0">
                    <a:effectLst/>
                  </a:rPr>
                  <a:t>d</a:t>
                </a:r>
                <a:r>
                  <a:rPr lang="ru-RU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ea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GB" i="1">
                            <a:ea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en-GB" i="1"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/dt </a:t>
                </a:r>
                <a:r>
                  <a:rPr lang="ru-RU" dirty="0">
                    <a:effectLst/>
                  </a:rPr>
                  <a:t>составляет 8,5 с-1 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FBD9CA-1369-1266-E688-383405BD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54" y="1504288"/>
                <a:ext cx="8006551" cy="3693319"/>
              </a:xfrm>
              <a:prstGeom prst="rect">
                <a:avLst/>
              </a:prstGeom>
              <a:blipFill>
                <a:blip r:embed="rId3"/>
                <a:stretch>
                  <a:fillRect l="-634" t="-6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EA1539B-3927-F9CE-07D1-DE4D2C775A26}"/>
              </a:ext>
            </a:extLst>
          </p:cNvPr>
          <p:cNvSpPr txBox="1"/>
          <p:nvPr/>
        </p:nvSpPr>
        <p:spPr>
          <a:xfrm>
            <a:off x="719554" y="5809611"/>
            <a:ext cx="47949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ФОРМИРОВАНИЕ ПОЛЯРИЗОВАННЫХ ПРОТОННЫХ</a:t>
            </a:r>
            <a:endParaRPr lang="en-US" sz="1100" b="1" dirty="0">
              <a:effectLst/>
              <a:latin typeface="Batang" panose="02030600000101010101" pitchFamily="18" charset="-127"/>
              <a:ea typeface="Batang" panose="02030600000101010101" pitchFamily="18" charset="-127"/>
              <a:cs typeface="Adobe Hebrew" panose="02040503050201020203" pitchFamily="18" charset="-79"/>
            </a:endParaRPr>
          </a:p>
          <a:p>
            <a:r>
              <a:rPr lang="ru-RU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ПУЧКОВ В УСКОРИТЕЛЬНОМ КОМПЛЕКСЕ КОЛЛАЙДЕРА </a:t>
            </a:r>
            <a:r>
              <a:rPr lang="en-US" sz="1100" b="1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Adobe Hebrew" panose="02040503050201020203" pitchFamily="18" charset="-79"/>
              </a:rPr>
              <a:t>NICA </a:t>
            </a:r>
            <a:endParaRPr lang="en-US" sz="1100" dirty="0">
              <a:effectLst/>
              <a:latin typeface="Batang" panose="02030600000101010101" pitchFamily="18" charset="-127"/>
              <a:ea typeface="Batang" panose="02030600000101010101" pitchFamily="18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69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B5DEDC-E676-3DB8-CB3E-2C6BD58AB0B1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Основные выкладки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8E0ADA-CDA1-ECE7-58FB-EC8E3276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8" y="1185798"/>
            <a:ext cx="6577943" cy="48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0D17D2-43E2-D641-B014-22E2995195CE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Скачок критической энергии 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A65CE9-F53A-EC4E-8597-D33E0BF0B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91" y="1486723"/>
            <a:ext cx="2937854" cy="232846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E4FD95-017B-1D4A-95CA-7461D7EEE7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4" y="1559329"/>
            <a:ext cx="2937854" cy="233192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07141-81A2-C640-9977-BA4899EF5C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50" y="3947839"/>
            <a:ext cx="2937853" cy="23895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1755AD4-CF92-1E4B-AEF7-DCABC4DBE5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5" y="3947839"/>
            <a:ext cx="2937854" cy="23618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3D31AE-49B1-674E-8DF2-FA4A0C6C7626}"/>
              </a:ext>
            </a:extLst>
          </p:cNvPr>
          <p:cNvSpPr txBox="1"/>
          <p:nvPr/>
        </p:nvSpPr>
        <p:spPr>
          <a:xfrm>
            <a:off x="7396528" y="4328819"/>
            <a:ext cx="418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Учет только первого порядка </a:t>
            </a:r>
            <a:r>
              <a:rPr lang="en-US" dirty="0"/>
              <a:t>slip-</a:t>
            </a:r>
            <a:r>
              <a:rPr lang="en-US" dirty="0" err="1"/>
              <a:t>factor’a</a:t>
            </a:r>
            <a:endParaRPr lang="ru-RU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5D779A4-5EE8-C64A-85FA-E17945B457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47" y="1256038"/>
            <a:ext cx="3652750" cy="2789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4EF63-85F5-5A4A-9174-7C0AAA5BC517}"/>
                  </a:ext>
                </a:extLst>
              </p:cNvPr>
              <p:cNvSpPr txBox="1"/>
              <p:nvPr/>
            </p:nvSpPr>
            <p:spPr>
              <a:xfrm>
                <a:off x="2189452" y="1067352"/>
                <a:ext cx="3464795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Схемы осуществления скачка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4EF63-85F5-5A4A-9174-7C0AAA5BC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1067352"/>
                <a:ext cx="3464795" cy="394210"/>
              </a:xfrm>
              <a:prstGeom prst="rect">
                <a:avLst/>
              </a:prstGeom>
              <a:blipFill>
                <a:blip r:embed="rId8"/>
                <a:stretch>
                  <a:fillRect l="-1465" t="-6452"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6">
            <a:extLst>
              <a:ext uri="{FF2B5EF4-FFF2-40B4-BE49-F238E27FC236}">
                <a16:creationId xmlns:a16="http://schemas.microsoft.com/office/drawing/2014/main" id="{8B7B997E-AEB9-3E4C-2970-00B3AD61304C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4" name="日付プレースホルダー 14">
            <a:extLst>
              <a:ext uri="{FF2B5EF4-FFF2-40B4-BE49-F238E27FC236}">
                <a16:creationId xmlns:a16="http://schemas.microsoft.com/office/drawing/2014/main" id="{00D7BE89-C502-3F65-B589-C551E15DC9D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6739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E780722-2DD3-9749-9CFB-7D2C65AC8E1E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43">
            <a:extLst>
              <a:ext uri="{FF2B5EF4-FFF2-40B4-BE49-F238E27FC236}">
                <a16:creationId xmlns:a16="http://schemas.microsoft.com/office/drawing/2014/main" id="{1ADAFA12-C7D2-9143-9AB3-CEB5A33A560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88ae095048.jpg" descr="88ae095048.jpg">
            <a:extLst>
              <a:ext uri="{FF2B5EF4-FFF2-40B4-BE49-F238E27FC236}">
                <a16:creationId xmlns:a16="http://schemas.microsoft.com/office/drawing/2014/main" id="{114C4552-DD01-0C42-AE67-28A20A737E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スライド番号プレースホルダー 16">
            <a:extLst>
              <a:ext uri="{FF2B5EF4-FFF2-40B4-BE49-F238E27FC236}">
                <a16:creationId xmlns:a16="http://schemas.microsoft.com/office/drawing/2014/main" id="{E2BE8341-FA55-34A2-3997-099928CF453D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2B87211C-EDE5-FF7C-0906-5A05AB7E9A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2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7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A100"/>
                </a:solidFill>
                <a:latin typeface="+mn-lt"/>
              </a:rPr>
              <a:t>9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61D154-081E-8E6A-E0E5-21C4FBF741FC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Изменение рабочей точки при осуществлении скачка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AB6EDE-C4D5-FA04-96BA-2CA2C235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20" y="946723"/>
            <a:ext cx="5497718" cy="5308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D6C04-E35D-8BD4-AE14-1E4D16B61C88}"/>
                  </a:ext>
                </a:extLst>
              </p:cNvPr>
              <p:cNvSpPr txBox="1"/>
              <p:nvPr/>
            </p:nvSpPr>
            <p:spPr>
              <a:xfrm>
                <a:off x="781120" y="1276691"/>
                <a:ext cx="1571584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Working 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b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9.4</m:t>
                      </m:r>
                      <m:r>
                        <a:rPr lang="en-US" sz="1800" b="0" i="0" kern="0" spc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sz="1800" kern="0" spc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18034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=9.44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D6C04-E35D-8BD4-AE14-1E4D16B6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0" y="1276691"/>
                <a:ext cx="1571584" cy="945259"/>
              </a:xfrm>
              <a:prstGeom prst="rect">
                <a:avLst/>
              </a:prstGeom>
              <a:blipFill>
                <a:blip r:embed="rId4"/>
                <a:stretch>
                  <a:fillRect l="-800" t="-2667" r="-800"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126138B-7960-9D55-2150-73236A7FF3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52704" y="1749321"/>
            <a:ext cx="6019400" cy="2302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BFF5C8B8-490E-41BB-988E-56CD0136E69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486002" y="4054785"/>
            <a:ext cx="6230486" cy="12599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3FC1C90-680C-7EAD-8E4E-C0C96A7EDA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527238" y="3024975"/>
            <a:ext cx="5536107" cy="10459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4F62D52-CB2D-7B86-CE5B-6A061C8BD19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352704" y="4073662"/>
            <a:ext cx="5282887" cy="3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755A38-CBB7-873E-E3CD-7A5CA7820406}"/>
                  </a:ext>
                </a:extLst>
              </p:cNvPr>
              <p:cNvSpPr txBox="1"/>
              <p:nvPr/>
            </p:nvSpPr>
            <p:spPr>
              <a:xfrm>
                <a:off x="693162" y="2690845"/>
                <a:ext cx="183407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800" b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9.4014</m:t>
                      </m:r>
                    </m:oMath>
                  </m:oMathPara>
                </a14:m>
                <a:endParaRPr lang="en-US" sz="1800" b="1" kern="0" spc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=9.447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755A38-CBB7-873E-E3CD-7A5CA7820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2" y="2690845"/>
                <a:ext cx="1834076" cy="66826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B1306C-5575-7600-51A6-ABA5ABF89CC5}"/>
                  </a:ext>
                </a:extLst>
              </p:cNvPr>
              <p:cNvSpPr txBox="1"/>
              <p:nvPr/>
            </p:nvSpPr>
            <p:spPr>
              <a:xfrm>
                <a:off x="837225" y="3742706"/>
                <a:ext cx="1515479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R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9.363</m:t>
                      </m:r>
                    </m:oMath>
                  </m:oMathPara>
                </a14:m>
                <a:endParaRPr lang="en-US" sz="1800" b="1" kern="0" spc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18034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1800" b="1" i="1" kern="0" spc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1800" b="1" i="1" kern="0" spc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9.454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B1306C-5575-7600-51A6-ABA5ABF8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5" y="3742706"/>
                <a:ext cx="1515479" cy="661912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41CD1-06B2-47A4-396F-E51EB68CCE42}"/>
                  </a:ext>
                </a:extLst>
              </p:cNvPr>
              <p:cNvSpPr txBox="1"/>
              <p:nvPr/>
            </p:nvSpPr>
            <p:spPr>
              <a:xfrm>
                <a:off x="969818" y="4980606"/>
                <a:ext cx="1516184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=9.4785</m:t>
                      </m:r>
                    </m:oMath>
                  </m:oMathPara>
                </a14:m>
                <a:endParaRPr lang="en-US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=9.4330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41CD1-06B2-47A4-396F-E51EB68C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8" y="4980606"/>
                <a:ext cx="1516184" cy="668260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077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1284</Words>
  <Application>Microsoft Macintosh PowerPoint</Application>
  <PresentationFormat>Широкоэкранный</PresentationFormat>
  <Paragraphs>229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Batang</vt:lpstr>
      <vt:lpstr>Adobe Naskh Medium</vt:lpstr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14</cp:revision>
  <dcterms:created xsi:type="dcterms:W3CDTF">2022-09-25T10:01:32Z</dcterms:created>
  <dcterms:modified xsi:type="dcterms:W3CDTF">2022-09-29T09:09:50Z</dcterms:modified>
</cp:coreProperties>
</file>